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65" r:id="rId3"/>
    <p:sldId id="367" r:id="rId4"/>
    <p:sldId id="366" r:id="rId5"/>
    <p:sldId id="368" r:id="rId6"/>
    <p:sldId id="369" r:id="rId7"/>
    <p:sldId id="257" r:id="rId8"/>
    <p:sldId id="258" r:id="rId9"/>
    <p:sldId id="259" r:id="rId10"/>
    <p:sldId id="260" r:id="rId11"/>
    <p:sldId id="262" r:id="rId12"/>
    <p:sldId id="264" r:id="rId13"/>
    <p:sldId id="265" r:id="rId14"/>
    <p:sldId id="267" r:id="rId15"/>
    <p:sldId id="268" r:id="rId16"/>
    <p:sldId id="270" r:id="rId17"/>
    <p:sldId id="273" r:id="rId18"/>
    <p:sldId id="286" r:id="rId19"/>
    <p:sldId id="287" r:id="rId20"/>
    <p:sldId id="288" r:id="rId21"/>
    <p:sldId id="289" r:id="rId22"/>
    <p:sldId id="291" r:id="rId23"/>
    <p:sldId id="292" r:id="rId24"/>
    <p:sldId id="300" r:id="rId25"/>
    <p:sldId id="303" r:id="rId26"/>
    <p:sldId id="371" r:id="rId27"/>
    <p:sldId id="370" r:id="rId28"/>
    <p:sldId id="373" r:id="rId29"/>
    <p:sldId id="374" r:id="rId30"/>
    <p:sldId id="375" r:id="rId31"/>
    <p:sldId id="376" r:id="rId32"/>
    <p:sldId id="377"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378"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42BCCC2-599D-4429-99EB-15645C9DB3A9}" type="datetimeFigureOut">
              <a:rPr lang="tr-TR" smtClean="0"/>
              <a:t>19.4.2019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323181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2BCCC2-599D-4429-99EB-15645C9DB3A9}" type="datetimeFigureOut">
              <a:rPr lang="tr-TR" smtClean="0"/>
              <a:t>19.4.2019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3557891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2BCCC2-599D-4429-99EB-15645C9DB3A9}" type="datetimeFigureOut">
              <a:rPr lang="tr-TR" smtClean="0"/>
              <a:t>19.4.2019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305622-4BA9-4C9E-B866-8CE00ECDC37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0604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2BCCC2-599D-4429-99EB-15645C9DB3A9}" type="datetimeFigureOut">
              <a:rPr lang="tr-TR" smtClean="0"/>
              <a:t>19.4.2019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3134015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2BCCC2-599D-4429-99EB-15645C9DB3A9}" type="datetimeFigureOut">
              <a:rPr lang="tr-TR" smtClean="0"/>
              <a:t>19.4.2019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305622-4BA9-4C9E-B866-8CE00ECDC37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259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42BCCC2-599D-4429-99EB-15645C9DB3A9}" type="datetimeFigureOut">
              <a:rPr lang="tr-TR" smtClean="0"/>
              <a:t>19.4.2019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2653008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2BCCC2-599D-4429-99EB-15645C9DB3A9}" type="datetimeFigureOut">
              <a:rPr lang="tr-TR" smtClean="0"/>
              <a:t>19.4.2019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2153139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2BCCC2-599D-4429-99EB-15645C9DB3A9}" type="datetimeFigureOut">
              <a:rPr lang="tr-TR" smtClean="0"/>
              <a:t>19.4.2019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124454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42BCCC2-599D-4429-99EB-15645C9DB3A9}" type="datetimeFigureOut">
              <a:rPr lang="tr-TR" smtClean="0"/>
              <a:t>19.4.2019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53959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2BCCC2-599D-4429-99EB-15645C9DB3A9}" type="datetimeFigureOut">
              <a:rPr lang="tr-TR" smtClean="0"/>
              <a:t>19.4.2019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144463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42BCCC2-599D-4429-99EB-15645C9DB3A9}" type="datetimeFigureOut">
              <a:rPr lang="tr-TR" smtClean="0"/>
              <a:t>19.4.2019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30628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42BCCC2-599D-4429-99EB-15645C9DB3A9}" type="datetimeFigureOut">
              <a:rPr lang="tr-TR" smtClean="0"/>
              <a:t>19.4.2019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102211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42BCCC2-599D-4429-99EB-15645C9DB3A9}" type="datetimeFigureOut">
              <a:rPr lang="tr-TR" smtClean="0"/>
              <a:t>19.4.2019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36514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BCCC2-599D-4429-99EB-15645C9DB3A9}" type="datetimeFigureOut">
              <a:rPr lang="tr-TR" smtClean="0"/>
              <a:t>19.4.2019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427151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2BCCC2-599D-4429-99EB-15645C9DB3A9}" type="datetimeFigureOut">
              <a:rPr lang="tr-TR" smtClean="0"/>
              <a:t>19.4.2019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41593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2BCCC2-599D-4429-99EB-15645C9DB3A9}" type="datetimeFigureOut">
              <a:rPr lang="tr-TR" smtClean="0"/>
              <a:t>19.4.2019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305622-4BA9-4C9E-B866-8CE00ECDC376}" type="slidenum">
              <a:rPr lang="tr-TR" smtClean="0"/>
              <a:t>‹#›</a:t>
            </a:fld>
            <a:endParaRPr lang="tr-TR"/>
          </a:p>
        </p:txBody>
      </p:sp>
    </p:spTree>
    <p:extLst>
      <p:ext uri="{BB962C8B-B14F-4D97-AF65-F5344CB8AC3E}">
        <p14:creationId xmlns:p14="http://schemas.microsoft.com/office/powerpoint/2010/main" val="99581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2BCCC2-599D-4429-99EB-15645C9DB3A9}" type="datetimeFigureOut">
              <a:rPr lang="tr-TR" smtClean="0"/>
              <a:t>19.4.2019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8305622-4BA9-4C9E-B866-8CE00ECDC376}" type="slidenum">
              <a:rPr lang="tr-TR" smtClean="0"/>
              <a:t>‹#›</a:t>
            </a:fld>
            <a:endParaRPr lang="tr-TR"/>
          </a:p>
        </p:txBody>
      </p:sp>
    </p:spTree>
    <p:extLst>
      <p:ext uri="{BB962C8B-B14F-4D97-AF65-F5344CB8AC3E}">
        <p14:creationId xmlns:p14="http://schemas.microsoft.com/office/powerpoint/2010/main" val="2313102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667509" y="2492896"/>
            <a:ext cx="8964995" cy="2232248"/>
          </a:xfrm>
        </p:spPr>
        <p:txBody>
          <a:bodyPr>
            <a:noAutofit/>
          </a:bodyPr>
          <a:lstStyle/>
          <a:p>
            <a:pPr algn="ctr"/>
            <a:r>
              <a:rPr lang="tr-TR" sz="3600" b="1" dirty="0" smtClean="0">
                <a:latin typeface="+mn-lt"/>
              </a:rPr>
              <a:t>TIBBİ </a:t>
            </a:r>
            <a:r>
              <a:rPr lang="tr-TR" sz="3600" b="1" i="1" dirty="0" smtClean="0">
                <a:latin typeface="+mn-lt"/>
              </a:rPr>
              <a:t>MÜDAHALELERİN </a:t>
            </a:r>
            <a:r>
              <a:rPr lang="tr-TR" sz="3600" b="1" i="1" dirty="0" smtClean="0">
                <a:latin typeface="+mn-lt"/>
              </a:rPr>
              <a:t>HUKUKA </a:t>
            </a:r>
            <a:r>
              <a:rPr lang="tr-TR" sz="3600" b="1" dirty="0" smtClean="0">
                <a:latin typeface="+mn-lt"/>
              </a:rPr>
              <a:t>UYGUNLUĞU</a:t>
            </a:r>
            <a:endParaRPr lang="tr-TR" sz="3600" b="1" dirty="0">
              <a:latin typeface="+mn-lt"/>
            </a:endParaRPr>
          </a:p>
        </p:txBody>
      </p:sp>
      <p:sp>
        <p:nvSpPr>
          <p:cNvPr id="3" name="Alt Başlık 2"/>
          <p:cNvSpPr>
            <a:spLocks noGrp="1"/>
          </p:cNvSpPr>
          <p:nvPr>
            <p:ph type="subTitle" idx="1"/>
          </p:nvPr>
        </p:nvSpPr>
        <p:spPr>
          <a:xfrm>
            <a:off x="2589213" y="5157192"/>
            <a:ext cx="5811043" cy="1152128"/>
          </a:xfrm>
        </p:spPr>
        <p:txBody>
          <a:bodyPr>
            <a:normAutofit fontScale="77500" lnSpcReduction="20000"/>
          </a:bodyPr>
          <a:lstStyle/>
          <a:p>
            <a:pPr algn="ctr"/>
            <a:r>
              <a:rPr lang="tr-TR" sz="3200" b="1" dirty="0" err="1" smtClean="0">
                <a:solidFill>
                  <a:srgbClr val="C00000"/>
                </a:solidFill>
              </a:rPr>
              <a:t>Uz.Dr.Av.Cengiz</a:t>
            </a:r>
            <a:r>
              <a:rPr lang="tr-TR" sz="3200" b="1" dirty="0" smtClean="0">
                <a:solidFill>
                  <a:srgbClr val="C00000"/>
                </a:solidFill>
              </a:rPr>
              <a:t> BAYRAM</a:t>
            </a:r>
          </a:p>
          <a:p>
            <a:pPr algn="ctr"/>
            <a:r>
              <a:rPr lang="tr-TR" sz="3200" b="1" dirty="0" smtClean="0">
                <a:solidFill>
                  <a:srgbClr val="0070C0"/>
                </a:solidFill>
              </a:rPr>
              <a:t>Hukukçu Hekimler Derneği Yönetim Kurulu Başkanı</a:t>
            </a:r>
            <a:endParaRPr lang="tr-TR" sz="3200" b="1" dirty="0">
              <a:solidFill>
                <a:srgbClr val="0070C0"/>
              </a:solidFill>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369" y="476672"/>
            <a:ext cx="2520280" cy="1743075"/>
          </a:xfrm>
          <a:prstGeom prst="rect">
            <a:avLst/>
          </a:prstGeom>
        </p:spPr>
      </p:pic>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80376" y="476672"/>
            <a:ext cx="2304256" cy="1774304"/>
          </a:xfrm>
          <a:prstGeom prst="rect">
            <a:avLst/>
          </a:prstGeom>
        </p:spPr>
      </p:pic>
      <p:sp>
        <p:nvSpPr>
          <p:cNvPr id="6" name="AutoShape 2" descr="BRONKOSKOPÄ°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hukukÃ§u hekimler derneÄi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86024" y="312738"/>
            <a:ext cx="3419952" cy="1938237"/>
          </a:xfrm>
          <a:prstGeom prst="rect">
            <a:avLst/>
          </a:prstGeom>
        </p:spPr>
      </p:pic>
    </p:spTree>
    <p:extLst>
      <p:ext uri="{BB962C8B-B14F-4D97-AF65-F5344CB8AC3E}">
        <p14:creationId xmlns:p14="http://schemas.microsoft.com/office/powerpoint/2010/main" val="2798103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Tıbbi Müdahalenin Sağlık Personeli Tarafından Yapılması</a:t>
            </a:r>
            <a:endParaRPr lang="tr-TR" dirty="0"/>
          </a:p>
        </p:txBody>
      </p:sp>
      <p:sp>
        <p:nvSpPr>
          <p:cNvPr id="3" name="İçerik Yer Tutucusu 2"/>
          <p:cNvSpPr>
            <a:spLocks noGrp="1"/>
          </p:cNvSpPr>
          <p:nvPr>
            <p:ph idx="1"/>
          </p:nvPr>
        </p:nvSpPr>
        <p:spPr>
          <a:xfrm>
            <a:off x="1271464" y="2060848"/>
            <a:ext cx="8496944" cy="4536504"/>
          </a:xfrm>
        </p:spPr>
        <p:txBody>
          <a:bodyPr/>
          <a:lstStyle/>
          <a:p>
            <a:r>
              <a:rPr lang="tr-TR" dirty="0" smtClean="0"/>
              <a:t>Tıp fakültesi mezunu olup, hekim unvanını kazanmış kişiler kural olarak tıbbın bütün alanlarında tıbbi müdahale yetkisine sahiptir.</a:t>
            </a:r>
          </a:p>
          <a:p>
            <a:r>
              <a:rPr lang="tr-TR" dirty="0" smtClean="0"/>
              <a:t>1219 sayılı Kanun belirli bir dalda uzmanlık şartı aramamaktadır. Dolayısıyla pratisyen hekimler de istisnai durumlar dışındaki her türlü tıbbi müdahaleyi  yapabilirler.</a:t>
            </a:r>
          </a:p>
          <a:p>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949565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559497" y="624110"/>
            <a:ext cx="8424936" cy="1280890"/>
          </a:xfrm>
        </p:spPr>
        <p:txBody>
          <a:bodyPr/>
          <a:lstStyle/>
          <a:p>
            <a:r>
              <a:rPr lang="tr-TR" b="1" dirty="0"/>
              <a:t>Tıbbi Müdahalenin Sağlık Personeli Tarafından Yapılması</a:t>
            </a:r>
            <a:endParaRPr lang="tr-TR" dirty="0"/>
          </a:p>
        </p:txBody>
      </p:sp>
      <p:sp>
        <p:nvSpPr>
          <p:cNvPr id="3" name="İçerik Yer Tutucusu 2"/>
          <p:cNvSpPr>
            <a:spLocks noGrp="1"/>
          </p:cNvSpPr>
          <p:nvPr>
            <p:ph idx="1"/>
          </p:nvPr>
        </p:nvSpPr>
        <p:spPr>
          <a:xfrm>
            <a:off x="1415480" y="2133600"/>
            <a:ext cx="7704856" cy="3777622"/>
          </a:xfrm>
        </p:spPr>
        <p:txBody>
          <a:bodyPr>
            <a:normAutofit fontScale="62500" lnSpcReduction="20000"/>
          </a:bodyPr>
          <a:lstStyle/>
          <a:p>
            <a:pPr algn="just"/>
            <a:r>
              <a:rPr lang="tr-TR" sz="2300" dirty="0" smtClean="0">
                <a:latin typeface="Century Gothic" pitchFamily="34" charset="0"/>
                <a:cs typeface="Times New Roman" panose="02020603050405020304" pitchFamily="18" charset="0"/>
              </a:rPr>
              <a:t>Doktrinde, </a:t>
            </a:r>
            <a:r>
              <a:rPr lang="tr-TR" sz="2300" dirty="0">
                <a:latin typeface="Century Gothic" pitchFamily="34" charset="0"/>
                <a:cs typeface="Times New Roman" panose="02020603050405020304" pitchFamily="18" charset="0"/>
              </a:rPr>
              <a:t>hekimin kendi uzmanlık alanı dışında ve sadece uzmanı ilgilendiren karmaşık olaylara müdahale etmesinde kişisel kusurunun söz konusu olacağı ve kamu görevlisi olan hekim bakımından idarenin değil, bizzat hekimin tazminat sorumluluğunun bulunacağı görüşü savunulmaktadır.</a:t>
            </a:r>
          </a:p>
          <a:p>
            <a:pPr algn="just"/>
            <a:r>
              <a:rPr lang="tr-TR" sz="2300" dirty="0">
                <a:latin typeface="Century Gothic" pitchFamily="34" charset="0"/>
                <a:cs typeface="Times New Roman" panose="02020603050405020304" pitchFamily="18" charset="0"/>
              </a:rPr>
              <a:t>Bir hususta uzmanlık gerekip gerekmediği konusunda tereddüt durumunda</a:t>
            </a:r>
            <a:r>
              <a:rPr lang="tr-TR" sz="2300" dirty="0" smtClean="0">
                <a:latin typeface="Century Gothic" pitchFamily="34" charset="0"/>
                <a:cs typeface="Times New Roman" panose="02020603050405020304" pitchFamily="18" charset="0"/>
              </a:rPr>
              <a:t>, Yargıtay</a:t>
            </a:r>
            <a:r>
              <a:rPr lang="tr-TR" sz="2300" dirty="0">
                <a:latin typeface="Century Gothic" pitchFamily="34" charset="0"/>
                <a:cs typeface="Times New Roman" panose="02020603050405020304" pitchFamily="18" charset="0"/>
              </a:rPr>
              <a:t>, konunun </a:t>
            </a:r>
            <a:r>
              <a:rPr lang="tr-TR" sz="2300" dirty="0" smtClean="0">
                <a:latin typeface="Century Gothic" pitchFamily="34" charset="0"/>
                <a:cs typeface="Times New Roman" panose="02020603050405020304" pitchFamily="18" charset="0"/>
              </a:rPr>
              <a:t>Sağlık Bakanlığına sorulması </a:t>
            </a:r>
            <a:r>
              <a:rPr lang="tr-TR" sz="2300" dirty="0">
                <a:latin typeface="Century Gothic" pitchFamily="34" charset="0"/>
                <a:cs typeface="Times New Roman" panose="02020603050405020304" pitchFamily="18" charset="0"/>
              </a:rPr>
              <a:t>gerektiği görüşündedir</a:t>
            </a:r>
            <a:r>
              <a:rPr lang="tr-TR" sz="2300" dirty="0" smtClean="0">
                <a:latin typeface="Century Gothic" pitchFamily="34" charset="0"/>
                <a:cs typeface="Times New Roman" panose="02020603050405020304" pitchFamily="18" charset="0"/>
              </a:rPr>
              <a:t>.</a:t>
            </a:r>
            <a:endParaRPr lang="tr-TR" sz="2300" dirty="0">
              <a:latin typeface="Times New Roman" panose="02020603050405020304" pitchFamily="18" charset="0"/>
              <a:cs typeface="Times New Roman" panose="02020603050405020304" pitchFamily="18" charset="0"/>
            </a:endParaRPr>
          </a:p>
          <a:p>
            <a:r>
              <a:rPr lang="tr-TR" sz="2300" dirty="0"/>
              <a:t>Uzmanlık şartının arandığı istisnai üç durum bulunmaktadır. 3591 sayılı Kanun (Radyoloji, </a:t>
            </a:r>
            <a:r>
              <a:rPr lang="tr-TR" sz="2300" dirty="0" err="1"/>
              <a:t>Radiyom</a:t>
            </a:r>
            <a:r>
              <a:rPr lang="tr-TR" sz="2300" dirty="0"/>
              <a:t> ve Elektrikle Tedavi ve Diğer Fizyoterapi Müesseseleri Hakkında Kanun)’ a göre bu kanunda belirtilen alanlarda </a:t>
            </a:r>
          </a:p>
          <a:p>
            <a:r>
              <a:rPr lang="tr-TR" sz="2300" dirty="0"/>
              <a:t> 1219 sayılı Kanuna göre genel veya lokal anestezi ile yapılan büyük ameliyatların mutlaka bir uzman hekim ile beraber diğer bir hekim tarafından yapılması  gerekmektedir.</a:t>
            </a:r>
          </a:p>
          <a:p>
            <a:r>
              <a:rPr lang="tr-TR" sz="2300" dirty="0">
                <a:latin typeface="Century Gothic" pitchFamily="34" charset="0"/>
                <a:cs typeface="Times New Roman" panose="02020603050405020304" pitchFamily="18" charset="0"/>
              </a:rPr>
              <a:t>Benzer şekilde 922 sayılı Bakteriyoloji ve Kimya Laboratuvarları Kanununa göre yapılacak tahliller ve araştırmaların türüne göre uzmanlık belgesine sahip hekim, eczacı, biyoloji veya kimyager şartı bulunmaktadır.</a:t>
            </a:r>
          </a:p>
          <a:p>
            <a:pPr algn="just"/>
            <a:endParaRPr lang="tr-TR" dirty="0">
              <a:latin typeface="Times New Roman" panose="02020603050405020304" pitchFamily="18" charset="0"/>
              <a:cs typeface="Times New Roman" panose="02020603050405020304" pitchFamily="18" charset="0"/>
            </a:endParaRPr>
          </a:p>
        </p:txBody>
      </p:sp>
      <p:pic>
        <p:nvPicPr>
          <p:cNvPr id="307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348881"/>
            <a:ext cx="2448272"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58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Tıbbi Müdahalenin Sağlık Personeli Tarafından Yapılması</a:t>
            </a:r>
            <a:endParaRPr lang="tr-TR" dirty="0"/>
          </a:p>
        </p:txBody>
      </p:sp>
      <p:sp>
        <p:nvSpPr>
          <p:cNvPr id="3" name="İçerik Yer Tutucusu 2"/>
          <p:cNvSpPr>
            <a:spLocks noGrp="1"/>
          </p:cNvSpPr>
          <p:nvPr>
            <p:ph idx="1"/>
          </p:nvPr>
        </p:nvSpPr>
        <p:spPr>
          <a:xfrm>
            <a:off x="1199456" y="2133600"/>
            <a:ext cx="8136904" cy="4175720"/>
          </a:xfrm>
        </p:spPr>
        <p:txBody>
          <a:bodyPr>
            <a:noAutofit/>
          </a:bodyPr>
          <a:lstStyle/>
          <a:p>
            <a:pPr algn="just"/>
            <a:r>
              <a:rPr lang="tr-TR" sz="2400" dirty="0">
                <a:latin typeface="Times New Roman" panose="02020603050405020304" pitchFamily="18" charset="0"/>
                <a:cs typeface="Times New Roman" panose="02020603050405020304" pitchFamily="18" charset="0"/>
              </a:rPr>
              <a:t>Uzmanlık eğitimi alanlar pratisyen hekim statüsünde olduğu için uzmanlık gerektirmeyen tıbbi müdahaleleri yapabilirler.</a:t>
            </a:r>
          </a:p>
          <a:p>
            <a:pPr algn="just"/>
            <a:r>
              <a:rPr lang="tr-TR" sz="2400" dirty="0" smtClean="0">
                <a:latin typeface="Times New Roman" panose="02020603050405020304" pitchFamily="18" charset="0"/>
                <a:cs typeface="Times New Roman" panose="02020603050405020304" pitchFamily="18" charset="0"/>
              </a:rPr>
              <a:t>Uzmanlık </a:t>
            </a:r>
            <a:r>
              <a:rPr lang="tr-TR" sz="2400" dirty="0">
                <a:latin typeface="Times New Roman" panose="02020603050405020304" pitchFamily="18" charset="0"/>
                <a:cs typeface="Times New Roman" panose="02020603050405020304" pitchFamily="18" charset="0"/>
              </a:rPr>
              <a:t>gerektiren tıbbi müdahalelere ise belli şartlarda izin verilmiştir. Tıpta ve Diş Hekimliğinde Uzmanlık Eğitimi Yönetmeliğine göre uzmanlık öğrencisi, eğitim sorumlusunun gözetim ve denetiminde araştırma ve eğitim çalışmalarında ve sağlık hizmeti sunumunda görev alır.</a:t>
            </a:r>
          </a:p>
          <a:p>
            <a:pPr algn="just"/>
            <a:r>
              <a:rPr lang="tr-TR" sz="2400" dirty="0" smtClean="0">
                <a:latin typeface="Times New Roman" panose="02020603050405020304" pitchFamily="18" charset="0"/>
                <a:cs typeface="Times New Roman" panose="02020603050405020304" pitchFamily="18" charset="0"/>
              </a:rPr>
              <a:t>Yukarıda </a:t>
            </a:r>
            <a:r>
              <a:rPr lang="tr-TR" sz="2400" dirty="0">
                <a:latin typeface="Times New Roman" panose="02020603050405020304" pitchFamily="18" charset="0"/>
                <a:cs typeface="Times New Roman" panose="02020603050405020304" pitchFamily="18" charset="0"/>
              </a:rPr>
              <a:t>bahsedilen hükümlere göre, söz konusu şartlara uymak koşuluyla, öğrencilerin yaptığı tıbbi müdahaleler de hukuka uygun olacaktır.</a:t>
            </a:r>
          </a:p>
          <a:p>
            <a:pPr marL="0" indent="0" algn="just">
              <a:buNone/>
            </a:pPr>
            <a:endParaRPr lang="tr-TR" sz="2400" dirty="0">
              <a:latin typeface="Times New Roman" panose="02020603050405020304" pitchFamily="18" charset="0"/>
              <a:cs typeface="Times New Roman" panose="02020603050405020304" pitchFamily="18" charset="0"/>
            </a:endParaRPr>
          </a:p>
        </p:txBody>
      </p:sp>
      <p:pic>
        <p:nvPicPr>
          <p:cNvPr id="4098"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204864"/>
            <a:ext cx="252028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005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487488" y="548680"/>
            <a:ext cx="8911687" cy="1280890"/>
          </a:xfrm>
        </p:spPr>
        <p:txBody>
          <a:bodyPr/>
          <a:lstStyle/>
          <a:p>
            <a:r>
              <a:rPr lang="tr-TR" b="1" dirty="0"/>
              <a:t>Tıbbi Müdahalenin Sağlık Personeli Tarafından Yapılması</a:t>
            </a:r>
            <a:endParaRPr lang="tr-TR" dirty="0"/>
          </a:p>
        </p:txBody>
      </p:sp>
      <p:sp>
        <p:nvSpPr>
          <p:cNvPr id="3" name="İçerik Yer Tutucusu 2"/>
          <p:cNvSpPr>
            <a:spLocks noGrp="1"/>
          </p:cNvSpPr>
          <p:nvPr>
            <p:ph idx="1"/>
          </p:nvPr>
        </p:nvSpPr>
        <p:spPr>
          <a:xfrm>
            <a:off x="1271464" y="2060848"/>
            <a:ext cx="8784976" cy="3777622"/>
          </a:xfrm>
        </p:spPr>
        <p:txBody>
          <a:bodyPr>
            <a:normAutofit lnSpcReduction="10000"/>
          </a:bodyPr>
          <a:lstStyle/>
          <a:p>
            <a:pPr algn="just"/>
            <a:r>
              <a:rPr lang="tr-TR" sz="2400" dirty="0">
                <a:latin typeface="Times New Roman" panose="02020603050405020304" pitchFamily="18" charset="0"/>
                <a:cs typeface="Times New Roman" panose="02020603050405020304" pitchFamily="18" charset="0"/>
              </a:rPr>
              <a:t>Ancak burada gözetim sorumluluğu olan kişilerin, öğrencilerin durumunu, eğitimini ve yeteneğini göz önünde bulundurması gerekmektedir. Öğrencilerin de yapamayacakları bir görevi üstlenmemeleri gerekmektedir.</a:t>
            </a:r>
          </a:p>
          <a:p>
            <a:pPr algn="just"/>
            <a:r>
              <a:rPr lang="tr-TR" sz="2400" dirty="0" smtClean="0">
                <a:latin typeface="Times New Roman" panose="02020603050405020304" pitchFamily="18" charset="0"/>
                <a:cs typeface="Times New Roman" panose="02020603050405020304" pitchFamily="18" charset="0"/>
              </a:rPr>
              <a:t>Aksi </a:t>
            </a:r>
            <a:r>
              <a:rPr lang="tr-TR" sz="2400" dirty="0">
                <a:latin typeface="Times New Roman" panose="02020603050405020304" pitchFamily="18" charset="0"/>
                <a:cs typeface="Times New Roman" panose="02020603050405020304" pitchFamily="18" charset="0"/>
              </a:rPr>
              <a:t>takdirde öğrenciler açısından üstlenme kusuru, gözetim yükümlülüğü olanlar açısından da hatalı tıbbi uygulama söz konusu olabilecektir.</a:t>
            </a:r>
          </a:p>
          <a:p>
            <a:r>
              <a:rPr lang="tr-TR" sz="2400" dirty="0">
                <a:latin typeface="Times New Roman" panose="02020603050405020304" pitchFamily="18" charset="0"/>
                <a:cs typeface="Times New Roman" panose="02020603050405020304" pitchFamily="18" charset="0"/>
              </a:rPr>
              <a:t>Bazı hallerde hukukun genel kuralları gereğince (zorunluluk hali gibi) sağlık personeli olmayan bir kimsenin yaptığı tıbbi müdahalelerde de hukuka uygun olabilir.</a:t>
            </a:r>
          </a:p>
          <a:p>
            <a:endParaRPr lang="tr-TR" dirty="0"/>
          </a:p>
        </p:txBody>
      </p:sp>
      <p:pic>
        <p:nvPicPr>
          <p:cNvPr id="5122"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6441" y="2060847"/>
            <a:ext cx="1800200"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94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Aydınlatma </a:t>
            </a:r>
            <a:r>
              <a:rPr lang="tr-TR" b="1" dirty="0"/>
              <a:t>ve Rıza</a:t>
            </a:r>
            <a:br>
              <a:rPr lang="tr-TR" b="1" dirty="0"/>
            </a:br>
            <a:endParaRPr lang="tr-TR" dirty="0"/>
          </a:p>
        </p:txBody>
      </p:sp>
      <p:sp>
        <p:nvSpPr>
          <p:cNvPr id="3" name="İçerik Yer Tutucusu 2"/>
          <p:cNvSpPr>
            <a:spLocks noGrp="1"/>
          </p:cNvSpPr>
          <p:nvPr>
            <p:ph idx="1"/>
          </p:nvPr>
        </p:nvSpPr>
        <p:spPr>
          <a:xfrm>
            <a:off x="1055440" y="2060848"/>
            <a:ext cx="8280920" cy="3777622"/>
          </a:xfrm>
        </p:spPr>
        <p:txBody>
          <a:bodyPr>
            <a:normAutofit fontScale="92500" lnSpcReduction="20000"/>
          </a:bodyPr>
          <a:lstStyle/>
          <a:p>
            <a:pPr algn="just"/>
            <a:r>
              <a:rPr lang="tr-TR" sz="2400" dirty="0">
                <a:latin typeface="Times New Roman" panose="02020603050405020304" pitchFamily="18" charset="0"/>
                <a:cs typeface="Times New Roman" panose="02020603050405020304" pitchFamily="18" charset="0"/>
              </a:rPr>
              <a:t>Hastanın kendi vücudu üzerindeki hakları, vücut üzerinde yapılmakta olan tıbbi müdahalenin, ancak hastanın rızasıyla yapılabilmesini gerekli kılmaktadır.</a:t>
            </a:r>
          </a:p>
          <a:p>
            <a:pPr algn="just"/>
            <a:r>
              <a:rPr lang="tr-TR" sz="2400" dirty="0" smtClean="0">
                <a:latin typeface="Times New Roman" panose="02020603050405020304" pitchFamily="18" charset="0"/>
                <a:cs typeface="Times New Roman" panose="02020603050405020304" pitchFamily="18" charset="0"/>
              </a:rPr>
              <a:t>Dolayısıyla </a:t>
            </a:r>
            <a:r>
              <a:rPr lang="tr-TR" sz="2400" dirty="0">
                <a:latin typeface="Times New Roman" panose="02020603050405020304" pitchFamily="18" charset="0"/>
                <a:cs typeface="Times New Roman" panose="02020603050405020304" pitchFamily="18" charset="0"/>
              </a:rPr>
              <a:t>hastanın rızası, hem özel hukuk, hem de ceza hukuku açısından önemli bir hukuka uygunluk nedenidir.</a:t>
            </a:r>
          </a:p>
          <a:p>
            <a:pPr algn="just"/>
            <a:r>
              <a:rPr lang="tr-TR" sz="2400" dirty="0" smtClean="0">
                <a:latin typeface="Times New Roman" panose="02020603050405020304" pitchFamily="18" charset="0"/>
                <a:cs typeface="Times New Roman" panose="02020603050405020304" pitchFamily="18" charset="0"/>
              </a:rPr>
              <a:t>Hastanın </a:t>
            </a:r>
            <a:r>
              <a:rPr lang="tr-TR" sz="2400" dirty="0">
                <a:latin typeface="Times New Roman" panose="02020603050405020304" pitchFamily="18" charset="0"/>
                <a:cs typeface="Times New Roman" panose="02020603050405020304" pitchFamily="18" charset="0"/>
              </a:rPr>
              <a:t>açık ve doğrudan rızası olmasa dahi muhtemel rızası, kanuni temsilcisinin veya mahkemenin rızası bulunmalıdır.</a:t>
            </a:r>
          </a:p>
          <a:p>
            <a:pPr algn="just"/>
            <a:r>
              <a:rPr lang="tr-TR" sz="2400" dirty="0" smtClean="0">
                <a:latin typeface="Times New Roman" panose="02020603050405020304" pitchFamily="18" charset="0"/>
                <a:cs typeface="Times New Roman" panose="02020603050405020304" pitchFamily="18" charset="0"/>
              </a:rPr>
              <a:t>Ancak </a:t>
            </a:r>
            <a:r>
              <a:rPr lang="tr-TR" sz="2400" dirty="0">
                <a:latin typeface="Times New Roman" panose="02020603050405020304" pitchFamily="18" charset="0"/>
                <a:cs typeface="Times New Roman" panose="02020603050405020304" pitchFamily="18" charset="0"/>
              </a:rPr>
              <a:t>hastanın rızasının da geçerli olabilmesi için, hastanın neye rıza gösterdiğini bilmesi, bu konuda yanıltılmaması gerekir.</a:t>
            </a:r>
          </a:p>
          <a:p>
            <a:pPr algn="just"/>
            <a:r>
              <a:rPr lang="tr-TR" sz="2400" dirty="0" smtClean="0">
                <a:latin typeface="Times New Roman" panose="02020603050405020304" pitchFamily="18" charset="0"/>
                <a:cs typeface="Times New Roman" panose="02020603050405020304" pitchFamily="18" charset="0"/>
              </a:rPr>
              <a:t>Bunun </a:t>
            </a:r>
            <a:r>
              <a:rPr lang="tr-TR" sz="2400" dirty="0">
                <a:latin typeface="Times New Roman" panose="02020603050405020304" pitchFamily="18" charset="0"/>
                <a:cs typeface="Times New Roman" panose="02020603050405020304" pitchFamily="18" charset="0"/>
              </a:rPr>
              <a:t>sağlanabilmesi de ancak hastanın aydınlatılması suretiyle mümkün  olur.</a:t>
            </a:r>
          </a:p>
          <a:p>
            <a:endParaRPr lang="tr-TR" dirty="0"/>
          </a:p>
          <a:p>
            <a:endParaRPr lang="tr-TR" dirty="0"/>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6400" y="2060847"/>
            <a:ext cx="2160241"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446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Aydınlatma ve Rıza</a:t>
            </a:r>
            <a:endParaRPr lang="tr-TR" dirty="0"/>
          </a:p>
        </p:txBody>
      </p:sp>
      <p:sp>
        <p:nvSpPr>
          <p:cNvPr id="3" name="İçerik Yer Tutucusu 2"/>
          <p:cNvSpPr>
            <a:spLocks noGrp="1"/>
          </p:cNvSpPr>
          <p:nvPr>
            <p:ph idx="1"/>
          </p:nvPr>
        </p:nvSpPr>
        <p:spPr>
          <a:xfrm>
            <a:off x="839416" y="1268760"/>
            <a:ext cx="7920880" cy="4642462"/>
          </a:xfrm>
        </p:spPr>
        <p:txBody>
          <a:bodyPr>
            <a:noAutofit/>
          </a:bodyPr>
          <a:lstStyle/>
          <a:p>
            <a:pPr marL="0" indent="0" algn="just">
              <a:buNone/>
            </a:pPr>
            <a:r>
              <a:rPr lang="tr-TR" sz="2400" dirty="0" smtClean="0">
                <a:latin typeface="Times New Roman" panose="02020603050405020304" pitchFamily="18" charset="0"/>
                <a:cs typeface="Times New Roman" panose="02020603050405020304" pitchFamily="18" charset="0"/>
              </a:rPr>
              <a:t>	Aydınlatılmış </a:t>
            </a:r>
            <a:r>
              <a:rPr lang="tr-TR" sz="2400" dirty="0">
                <a:latin typeface="Times New Roman" panose="02020603050405020304" pitchFamily="18" charset="0"/>
                <a:cs typeface="Times New Roman" panose="02020603050405020304" pitchFamily="18" charset="0"/>
              </a:rPr>
              <a:t>onam ya da bilgilendirilmiş rıza;</a:t>
            </a:r>
          </a:p>
          <a:p>
            <a:pPr algn="just"/>
            <a:r>
              <a:rPr lang="tr-TR" sz="2400" dirty="0">
                <a:latin typeface="Times New Roman" panose="02020603050405020304" pitchFamily="18" charset="0"/>
                <a:cs typeface="Times New Roman" panose="02020603050405020304" pitchFamily="18" charset="0"/>
              </a:rPr>
              <a:t>R</a:t>
            </a:r>
            <a:r>
              <a:rPr lang="tr-TR" sz="2400" dirty="0" smtClean="0">
                <a:latin typeface="Times New Roman" panose="02020603050405020304" pitchFamily="18" charset="0"/>
                <a:cs typeface="Times New Roman" panose="02020603050405020304" pitchFamily="18" charset="0"/>
              </a:rPr>
              <a:t>iskleri</a:t>
            </a:r>
            <a:r>
              <a:rPr lang="tr-TR" sz="2400" dirty="0">
                <a:latin typeface="Times New Roman" panose="02020603050405020304" pitchFamily="18" charset="0"/>
                <a:cs typeface="Times New Roman" panose="02020603050405020304" pitchFamily="18" charset="0"/>
              </a:rPr>
              <a:t>, yararları ile alternatifleri ve onların da risk ve yararlarını kapsayan tedavi uygulamasının,</a:t>
            </a:r>
          </a:p>
          <a:p>
            <a:pPr algn="just"/>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tarafından yeterli düzeyde ve uygun şekilde açıklanmasından  ve</a:t>
            </a:r>
          </a:p>
          <a:p>
            <a:pPr algn="just"/>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asta </a:t>
            </a:r>
            <a:r>
              <a:rPr lang="tr-TR" sz="2400" dirty="0">
                <a:latin typeface="Times New Roman" panose="02020603050405020304" pitchFamily="18" charset="0"/>
                <a:cs typeface="Times New Roman" panose="02020603050405020304" pitchFamily="18" charset="0"/>
              </a:rPr>
              <a:t>tarafından hiçbir tereddüde yer kalmayacak şekilde anlaşılmasından sonra,</a:t>
            </a:r>
          </a:p>
          <a:p>
            <a:pPr algn="just"/>
            <a:r>
              <a:rPr lang="tr-TR" sz="2400" dirty="0">
                <a:latin typeface="Times New Roman" panose="02020603050405020304" pitchFamily="18" charset="0"/>
                <a:cs typeface="Times New Roman" panose="02020603050405020304" pitchFamily="18" charset="0"/>
              </a:rPr>
              <a:t>T</a:t>
            </a:r>
            <a:r>
              <a:rPr lang="tr-TR" sz="2400" dirty="0" smtClean="0">
                <a:latin typeface="Times New Roman" panose="02020603050405020304" pitchFamily="18" charset="0"/>
                <a:cs typeface="Times New Roman" panose="02020603050405020304" pitchFamily="18" charset="0"/>
              </a:rPr>
              <a:t>ıbbi </a:t>
            </a:r>
            <a:r>
              <a:rPr lang="tr-TR" sz="2400" dirty="0">
                <a:latin typeface="Times New Roman" panose="02020603050405020304" pitchFamily="18" charset="0"/>
                <a:cs typeface="Times New Roman" panose="02020603050405020304" pitchFamily="18" charset="0"/>
              </a:rPr>
              <a:t>tedavinin, uygulamanın hasta tarafından gönüllülükle kabulü olarak tanımlanmaktadır.</a:t>
            </a:r>
          </a:p>
          <a:p>
            <a:pPr algn="just"/>
            <a:endParaRPr lang="tr-TR" sz="24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36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Aydınlatma ve Rıza</a:t>
            </a:r>
            <a:endParaRPr lang="tr-TR" dirty="0"/>
          </a:p>
        </p:txBody>
      </p:sp>
      <p:sp>
        <p:nvSpPr>
          <p:cNvPr id="3" name="İçerik Yer Tutucusu 2"/>
          <p:cNvSpPr>
            <a:spLocks noGrp="1"/>
          </p:cNvSpPr>
          <p:nvPr>
            <p:ph idx="1"/>
          </p:nvPr>
        </p:nvSpPr>
        <p:spPr>
          <a:xfrm>
            <a:off x="911424" y="1412776"/>
            <a:ext cx="8640960" cy="4498446"/>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Hastanın </a:t>
            </a:r>
            <a:r>
              <a:rPr lang="tr-TR" sz="2400" dirty="0">
                <a:latin typeface="Times New Roman" panose="02020603050405020304" pitchFamily="18" charset="0"/>
                <a:cs typeface="Times New Roman" panose="02020603050405020304" pitchFamily="18" charset="0"/>
              </a:rPr>
              <a:t>kendi geleceğini belirleme hakkı, aynı zamanda hekimin aydınlatma yükümlülüğünün hukuksal temelini ve ölçütünü oluşturmaktadır</a:t>
            </a:r>
            <a:r>
              <a:rPr lang="tr-TR" sz="2400" dirty="0" smtClean="0">
                <a:latin typeface="Times New Roman" panose="02020603050405020304" pitchFamily="18" charset="0"/>
                <a:cs typeface="Times New Roman" panose="02020603050405020304" pitchFamily="18" charset="0"/>
              </a:rPr>
              <a:t>.</a:t>
            </a:r>
          </a:p>
          <a:p>
            <a:pPr algn="just"/>
            <a:r>
              <a:rPr lang="tr-TR" sz="2400" dirty="0">
                <a:latin typeface="Times New Roman" panose="02020603050405020304" pitchFamily="18" charset="0"/>
                <a:cs typeface="Times New Roman" panose="02020603050405020304" pitchFamily="18" charset="0"/>
              </a:rPr>
              <a:t>Hastanın teşhise, tedaviye veya önlemeye yönelik müdahalelere rıza göstermesi gerekliliği; yaşam ve vücut bütünlüğü hakkına saygı ve koruma yükümlülüğünü öngören anayasal prensiplerden kaynaklanmaktadır. (Anayasa madde 17). </a:t>
            </a:r>
          </a:p>
          <a:p>
            <a:pPr algn="just"/>
            <a:r>
              <a:rPr lang="tr-TR" sz="2400" dirty="0" smtClean="0">
                <a:latin typeface="Times New Roman" panose="02020603050405020304" pitchFamily="18" charset="0"/>
                <a:cs typeface="Times New Roman" panose="02020603050405020304" pitchFamily="18" charset="0"/>
              </a:rPr>
              <a:t>Biyotıp Sözleşmesi 5.madde :Sağlık alanında herhangi bir </a:t>
            </a:r>
            <a:r>
              <a:rPr lang="tr-TR" sz="2400" dirty="0" err="1" smtClean="0">
                <a:latin typeface="Times New Roman" panose="02020603050405020304" pitchFamily="18" charset="0"/>
                <a:cs typeface="Times New Roman" panose="02020603050405020304" pitchFamily="18" charset="0"/>
              </a:rPr>
              <a:t>müdahale,ilgili</a:t>
            </a:r>
            <a:r>
              <a:rPr lang="tr-TR" sz="2400" dirty="0" smtClean="0">
                <a:latin typeface="Times New Roman" panose="02020603050405020304" pitchFamily="18" charset="0"/>
                <a:cs typeface="Times New Roman" panose="02020603050405020304" pitchFamily="18" charset="0"/>
              </a:rPr>
              <a:t> kişinin bu müdahaleye özgürce ve bilgilendirilmiş bir şekilde muvafakat etmesinden sonra yapılabilir.</a:t>
            </a:r>
          </a:p>
          <a:p>
            <a:pPr algn="just"/>
            <a:endParaRPr lang="tr-TR" sz="2400" dirty="0">
              <a:latin typeface="Times New Roman" panose="02020603050405020304" pitchFamily="18" charset="0"/>
              <a:cs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812861988"/>
              </p:ext>
            </p:extLst>
          </p:nvPr>
        </p:nvGraphicFramePr>
        <p:xfrm>
          <a:off x="11352584" y="5805264"/>
          <a:ext cx="58416" cy="360040"/>
        </p:xfrm>
        <a:graphic>
          <a:graphicData uri="http://schemas.openxmlformats.org/drawingml/2006/table">
            <a:tbl>
              <a:tblPr>
                <a:tableStyleId>{5C22544A-7EE6-4342-B048-85BDC9FD1C3A}</a:tableStyleId>
              </a:tblPr>
              <a:tblGrid>
                <a:gridCol w="58416"/>
              </a:tblGrid>
              <a:tr h="360040">
                <a:tc>
                  <a:txBody>
                    <a:bodyPr/>
                    <a:lstStyle/>
                    <a:p>
                      <a:pPr algn="just" fontAlgn="ctr"/>
                      <a:r>
                        <a:rPr lang="tr-TR" sz="1800" u="none" strike="noStrike" dirty="0" smtClean="0">
                          <a:effectLst/>
                        </a:rPr>
                        <a:t>.</a:t>
                      </a:r>
                      <a:endParaRPr lang="tr-TR" sz="1800" b="0" i="0" u="none" strike="noStrike" dirty="0">
                        <a:solidFill>
                          <a:srgbClr val="000000"/>
                        </a:solidFill>
                        <a:effectLst/>
                        <a:latin typeface="Times New Roman"/>
                      </a:endParaRPr>
                    </a:p>
                  </a:txBody>
                  <a:tcPr marL="0" marR="0" marT="0" marB="0" anchor="ctr"/>
                </a:tc>
              </a:tr>
            </a:tbl>
          </a:graphicData>
        </a:graphic>
      </p:graphicFrame>
      <p:pic>
        <p:nvPicPr>
          <p:cNvPr id="6"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2060847"/>
            <a:ext cx="2232249"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834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Aydınlatma ve Rıza</a:t>
            </a:r>
            <a:endParaRPr lang="tr-TR" dirty="0"/>
          </a:p>
        </p:txBody>
      </p:sp>
      <p:sp>
        <p:nvSpPr>
          <p:cNvPr id="3" name="İçerik Yer Tutucusu 2"/>
          <p:cNvSpPr>
            <a:spLocks noGrp="1"/>
          </p:cNvSpPr>
          <p:nvPr>
            <p:ph idx="1"/>
          </p:nvPr>
        </p:nvSpPr>
        <p:spPr>
          <a:xfrm>
            <a:off x="695400" y="1412776"/>
            <a:ext cx="8928992" cy="4498446"/>
          </a:xfrm>
        </p:spPr>
        <p:txBody>
          <a:bodyPr>
            <a:normAutofit fontScale="85000" lnSpcReduction="20000"/>
          </a:bodyPr>
          <a:lstStyle/>
          <a:p>
            <a:pPr marL="0" indent="0">
              <a:buNone/>
            </a:pPr>
            <a:r>
              <a:rPr lang="tr-TR" sz="2400" dirty="0" smtClean="0"/>
              <a:t>Hangi konularda aydınlatılacak</a:t>
            </a:r>
            <a:endParaRPr lang="tr-TR" sz="2400" dirty="0"/>
          </a:p>
          <a:p>
            <a:r>
              <a:rPr lang="tr-TR" sz="2400" dirty="0"/>
              <a:t>a) Hastalığın muhtemel sebepleri ve nasıl seyredeceği,</a:t>
            </a:r>
          </a:p>
          <a:p>
            <a:r>
              <a:rPr lang="tr-TR" sz="2400" dirty="0"/>
              <a:t>b) Tıbbi müdahalenin kim tarafından nerede, ne şekilde ve nasıl yapılacağı ile tahmini süresi,</a:t>
            </a:r>
          </a:p>
          <a:p>
            <a:r>
              <a:rPr lang="tr-TR" sz="2400" dirty="0"/>
              <a:t>c) Diğer tanı ve tedavi seçenekleri ve bu seçeneklerin getireceği fayda ve riskler ile hastanın sağlığı üzerindeki muhtemel etkileri,</a:t>
            </a:r>
          </a:p>
          <a:p>
            <a:r>
              <a:rPr lang="tr-TR" sz="2400" dirty="0"/>
              <a:t>ç) Muhtemel komplikasyonları,</a:t>
            </a:r>
          </a:p>
          <a:p>
            <a:r>
              <a:rPr lang="tr-TR" sz="2400" dirty="0"/>
              <a:t>d) Reddetme durumunda ortaya çıkabilecek muhtemel fayda ve riskleri,</a:t>
            </a:r>
          </a:p>
          <a:p>
            <a:r>
              <a:rPr lang="tr-TR" sz="2400" dirty="0"/>
              <a:t>e) Kullanılacak ilaçların önemli özellikleri,</a:t>
            </a:r>
          </a:p>
          <a:p>
            <a:r>
              <a:rPr lang="tr-TR" sz="2400" dirty="0"/>
              <a:t>f) Sağlığı için kritik olan yaşam tarzı önerileri,</a:t>
            </a:r>
          </a:p>
          <a:p>
            <a:r>
              <a:rPr lang="tr-TR" sz="2400" dirty="0"/>
              <a:t>g) Gerektiğinde aynı konuda tıbbî yardıma nasıl ulaşabileceği,</a:t>
            </a:r>
          </a:p>
          <a:p>
            <a:pPr marL="0" indent="0">
              <a:buNone/>
            </a:pPr>
            <a:r>
              <a:rPr lang="tr-TR" sz="2400" dirty="0" smtClean="0"/>
              <a:t>	hususlarında </a:t>
            </a:r>
            <a:r>
              <a:rPr lang="tr-TR" sz="2400" dirty="0"/>
              <a:t>bilgi verilir.</a:t>
            </a:r>
          </a:p>
          <a:p>
            <a:pPr lvl="0"/>
            <a:endParaRPr lang="tr-TR" dirty="0"/>
          </a:p>
          <a:p>
            <a:endParaRPr lang="tr-TR" dirty="0"/>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887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Aydınlatılacak Kişi</a:t>
            </a:r>
            <a:br>
              <a:rPr lang="tr-TR" b="1" dirty="0"/>
            </a:br>
            <a:endParaRPr lang="tr-TR" dirty="0"/>
          </a:p>
        </p:txBody>
      </p:sp>
      <p:sp>
        <p:nvSpPr>
          <p:cNvPr id="3" name="İçerik Yer Tutucusu 2"/>
          <p:cNvSpPr>
            <a:spLocks noGrp="1"/>
          </p:cNvSpPr>
          <p:nvPr>
            <p:ph idx="1"/>
          </p:nvPr>
        </p:nvSpPr>
        <p:spPr>
          <a:xfrm>
            <a:off x="1487488" y="1340768"/>
            <a:ext cx="8280920" cy="4570454"/>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Aydınlatılması gereken kişi bizzat hastanın kendisidir.</a:t>
            </a:r>
          </a:p>
          <a:p>
            <a:pPr algn="just"/>
            <a:r>
              <a:rPr lang="tr-TR" sz="2400" dirty="0" smtClean="0">
                <a:latin typeface="Times New Roman" panose="02020603050405020304" pitchFamily="18" charset="0"/>
                <a:cs typeface="Times New Roman" panose="02020603050405020304" pitchFamily="18" charset="0"/>
              </a:rPr>
              <a:t>Hasta yerine yakınlarının aydınlatılması, hastanın aydınlatılması yerine geçemez.</a:t>
            </a:r>
          </a:p>
          <a:p>
            <a:pPr algn="just"/>
            <a:r>
              <a:rPr lang="tr-TR" sz="2400" dirty="0" smtClean="0">
                <a:latin typeface="Times New Roman" panose="02020603050405020304" pitchFamily="18" charset="0"/>
                <a:cs typeface="Times New Roman" panose="02020603050405020304" pitchFamily="18" charset="0"/>
              </a:rPr>
              <a:t>Hastalığın ağır veya ciddi olması durumunda da hasta yerine yakınının aydınlatılması kural olarak doğru değildir.</a:t>
            </a:r>
          </a:p>
          <a:p>
            <a:pPr algn="just"/>
            <a:r>
              <a:rPr lang="tr-TR" sz="2400" dirty="0" smtClean="0">
                <a:latin typeface="Times New Roman" panose="02020603050405020304" pitchFamily="18" charset="0"/>
                <a:cs typeface="Times New Roman" panose="02020603050405020304" pitchFamily="18" charset="0"/>
              </a:rPr>
              <a:t>Çocuk, akıl hastası veya hacir altına alınmış hastalarda, bunlara hastalık basit biçimde anlatılıp, veli ve vasi ise daha geniş bir şekilde  aydınlatılmalıdır.</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6400" y="2060847"/>
            <a:ext cx="2160241"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057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Aydınlatılacak Kişi</a:t>
            </a:r>
            <a:endParaRPr lang="tr-TR" dirty="0"/>
          </a:p>
        </p:txBody>
      </p:sp>
      <p:sp>
        <p:nvSpPr>
          <p:cNvPr id="3" name="İçerik Yer Tutucusu 2"/>
          <p:cNvSpPr>
            <a:spLocks noGrp="1"/>
          </p:cNvSpPr>
          <p:nvPr>
            <p:ph idx="1"/>
          </p:nvPr>
        </p:nvSpPr>
        <p:spPr>
          <a:xfrm>
            <a:off x="839416" y="1412776"/>
            <a:ext cx="8352928" cy="4498446"/>
          </a:xfrm>
        </p:spPr>
        <p:txBody>
          <a:bodyPr>
            <a:normAutofit/>
          </a:bodyPr>
          <a:lstStyle/>
          <a:p>
            <a:pPr algn="just"/>
            <a:r>
              <a:rPr lang="tr-TR" sz="2400" dirty="0">
                <a:latin typeface="Times New Roman" panose="02020603050405020304" pitchFamily="18" charset="0"/>
                <a:cs typeface="Times New Roman" panose="02020603050405020304" pitchFamily="18" charset="0"/>
              </a:rPr>
              <a:t>Aydınlatma konusunda bir vekil atanabilir. Nitekim narkoz altında ameliyat sırasında aydınlatılmak ve rıza vermek konusunda eşin vekil atanması kabul edilmiştir.</a:t>
            </a:r>
          </a:p>
          <a:p>
            <a:pPr algn="just"/>
            <a:r>
              <a:rPr lang="tr-TR" sz="2400" dirty="0" smtClean="0">
                <a:latin typeface="Times New Roman" panose="02020603050405020304" pitchFamily="18" charset="0"/>
                <a:cs typeface="Times New Roman" panose="02020603050405020304" pitchFamily="18" charset="0"/>
              </a:rPr>
              <a:t>Aydınlatılacak </a:t>
            </a:r>
            <a:r>
              <a:rPr lang="tr-TR" sz="2400" dirty="0">
                <a:latin typeface="Times New Roman" panose="02020603050405020304" pitchFamily="18" charset="0"/>
                <a:cs typeface="Times New Roman" panose="02020603050405020304" pitchFamily="18" charset="0"/>
              </a:rPr>
              <a:t>kişinin rıza yeteneğinin bulunmaması veya şuurunun kapalı olması durumunda, hastanın yakınları  aydınlatılabilir.</a:t>
            </a:r>
          </a:p>
          <a:p>
            <a:pPr algn="just"/>
            <a:r>
              <a:rPr lang="tr-TR" sz="2400" dirty="0" smtClean="0">
                <a:latin typeface="Times New Roman" panose="02020603050405020304" pitchFamily="18" charset="0"/>
                <a:cs typeface="Times New Roman" panose="02020603050405020304" pitchFamily="18" charset="0"/>
              </a:rPr>
              <a:t>Hasta </a:t>
            </a:r>
            <a:r>
              <a:rPr lang="tr-TR" sz="2400" dirty="0">
                <a:latin typeface="Times New Roman" panose="02020603050405020304" pitchFamily="18" charset="0"/>
                <a:cs typeface="Times New Roman" panose="02020603050405020304" pitchFamily="18" charset="0"/>
              </a:rPr>
              <a:t>yakınları eş, reşit çocuklar, anne veya baba ve kardeşlerden birisi şeklinde sıralanmaktadır.</a:t>
            </a:r>
          </a:p>
          <a:p>
            <a:pPr algn="just"/>
            <a:r>
              <a:rPr lang="tr-TR" sz="2400" dirty="0" smtClean="0">
                <a:latin typeface="Times New Roman" panose="02020603050405020304" pitchFamily="18" charset="0"/>
                <a:cs typeface="Times New Roman" panose="02020603050405020304" pitchFamily="18" charset="0"/>
              </a:rPr>
              <a:t>Ancak </a:t>
            </a:r>
            <a:r>
              <a:rPr lang="tr-TR" sz="2400" dirty="0">
                <a:latin typeface="Times New Roman" panose="02020603050405020304" pitchFamily="18" charset="0"/>
                <a:cs typeface="Times New Roman" panose="02020603050405020304" pitchFamily="18" charset="0"/>
              </a:rPr>
              <a:t>yerine göre, kişinin varsayılan rızasının tespiti konusunda, yakın komşusu, arkadaşı gibi kimseler de aydınlatılabilir.</a:t>
            </a: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39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47528" y="620688"/>
            <a:ext cx="9559759" cy="1280890"/>
          </a:xfrm>
        </p:spPr>
        <p:txBody>
          <a:bodyPr/>
          <a:lstStyle/>
          <a:p>
            <a:r>
              <a:rPr lang="tr-TR" dirty="0" err="1" smtClean="0"/>
              <a:t>A.B.D.’de</a:t>
            </a:r>
            <a:r>
              <a:rPr lang="tr-TR" dirty="0" smtClean="0"/>
              <a:t> Branş Tıbbi </a:t>
            </a:r>
            <a:r>
              <a:rPr lang="tr-TR" dirty="0" err="1" smtClean="0"/>
              <a:t>Malpraktis</a:t>
            </a:r>
            <a:r>
              <a:rPr lang="tr-TR" dirty="0" smtClean="0"/>
              <a:t> Oranları</a:t>
            </a:r>
            <a:endParaRPr lang="tr-TR" dirty="0"/>
          </a:p>
        </p:txBody>
      </p:sp>
      <p:pic>
        <p:nvPicPr>
          <p:cNvPr id="2050" name="Picture 2" descr="C:\Users\doktor7\Desktop\uzmanlikalaninagoremalprak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1464" y="1268760"/>
            <a:ext cx="8568952" cy="4896544"/>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683016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Aydınlatacak </a:t>
            </a:r>
            <a:r>
              <a:rPr lang="tr-TR" b="1" dirty="0"/>
              <a:t>Kişi</a:t>
            </a:r>
            <a:endParaRPr lang="tr-TR" dirty="0"/>
          </a:p>
        </p:txBody>
      </p:sp>
      <p:sp>
        <p:nvSpPr>
          <p:cNvPr id="3" name="İçerik Yer Tutucusu 2"/>
          <p:cNvSpPr>
            <a:spLocks noGrp="1"/>
          </p:cNvSpPr>
          <p:nvPr>
            <p:ph idx="1"/>
          </p:nvPr>
        </p:nvSpPr>
        <p:spPr>
          <a:xfrm>
            <a:off x="1343472" y="1412776"/>
            <a:ext cx="8136904" cy="4498446"/>
          </a:xfrm>
        </p:spPr>
        <p:txBody>
          <a:bodyPr>
            <a:noAutofit/>
          </a:bodyPr>
          <a:lstStyle/>
          <a:p>
            <a:pPr marL="0" lvl="0" indent="0" algn="just">
              <a:buNone/>
            </a:pPr>
            <a:r>
              <a:rPr lang="en-US" sz="2000" dirty="0" err="1">
                <a:latin typeface="Times New Roman" panose="02020603050405020304" pitchFamily="18" charset="0"/>
                <a:cs typeface="Times New Roman" panose="02020603050405020304" pitchFamily="18" charset="0"/>
              </a:rPr>
              <a:t>Aydınlatma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yükümlülüğü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hekime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aittir</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lvl="0" algn="just"/>
            <a:r>
              <a:rPr lang="en-US" sz="2000" dirty="0" err="1">
                <a:latin typeface="Times New Roman" panose="02020603050405020304" pitchFamily="18" charset="0"/>
                <a:cs typeface="Times New Roman" panose="02020603050405020304" pitchFamily="18" charset="0"/>
              </a:rPr>
              <a:t>Hekim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görevi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bizzat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yerine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getirmemesi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başka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meslektaşına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bırakması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durumunda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meslektaşının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yükümlülüğü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gereğince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yerine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getirdiği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hususunda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olmalıdır</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lvl="0" algn="just"/>
            <a:r>
              <a:rPr lang="en-US" sz="2000" dirty="0" err="1">
                <a:latin typeface="Times New Roman" panose="02020603050405020304" pitchFamily="18" charset="0"/>
                <a:cs typeface="Times New Roman" panose="02020603050405020304" pitchFamily="18" charset="0"/>
              </a:rPr>
              <a:t>Anestezinin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uygulanacağı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hallerde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anestezi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hekiminin</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anesteziye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ilişkin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aydınlatmada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bulunması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gerekmektedir</a:t>
            </a:r>
            <a:r>
              <a:rPr lang="en-US"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Yargı kararlarında </a:t>
            </a:r>
            <a:r>
              <a:rPr lang="en-US" sz="2000" dirty="0" smtClean="0">
                <a:latin typeface="Times New Roman" panose="02020603050405020304" pitchFamily="18" charset="0"/>
                <a:cs typeface="Times New Roman" panose="02020603050405020304" pitchFamily="18" charset="0"/>
              </a:rPr>
              <a:t>hem </a:t>
            </a:r>
            <a:r>
              <a:rPr lang="en-US" sz="2000" dirty="0" err="1">
                <a:latin typeface="Times New Roman" panose="02020603050405020304" pitchFamily="18" charset="0"/>
                <a:cs typeface="Times New Roman" panose="02020603050405020304" pitchFamily="18" charset="0"/>
              </a:rPr>
              <a:t>anestezistin</a:t>
            </a:r>
            <a:r>
              <a:rPr lang="en-US" sz="2000" dirty="0">
                <a:latin typeface="Times New Roman" panose="02020603050405020304" pitchFamily="18" charset="0"/>
                <a:cs typeface="Times New Roman" panose="02020603050405020304" pitchFamily="18" charset="0"/>
              </a:rPr>
              <a:t> hem de </a:t>
            </a:r>
            <a:r>
              <a:rPr lang="en-US" sz="2000" dirty="0" err="1">
                <a:latin typeface="Times New Roman" panose="02020603050405020304" pitchFamily="18" charset="0"/>
                <a:cs typeface="Times New Roman" panose="02020603050405020304" pitchFamily="18" charset="0"/>
              </a:rPr>
              <a:t>cerrahın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aydınlatma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yükümlülüğü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bulunduğuna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ilişkin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kararlar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bulunmaktadır</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algn="just"/>
            <a:r>
              <a:rPr lang="en-US" sz="2000" dirty="0" err="1" smtClean="0">
                <a:latin typeface="Times New Roman" panose="02020603050405020304" pitchFamily="18" charset="0"/>
                <a:cs typeface="Times New Roman" panose="02020603050405020304" pitchFamily="18" charset="0"/>
              </a:rPr>
              <a:t>Hemşirenin</a:t>
            </a:r>
            <a:r>
              <a:rPr lang="tr-TR" sz="2000" dirty="0" smtClean="0">
                <a:latin typeface="Times New Roman" panose="02020603050405020304" pitchFamily="18" charset="0"/>
                <a:cs typeface="Times New Roman" panose="02020603050405020304" pitchFamily="18" charset="0"/>
              </a:rPr>
              <a:t> de</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aydınlatma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yükümlülüğü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bulunmaktadır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tedavi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müdahale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ilgili</a:t>
            </a:r>
            <a:r>
              <a:rPr lang="en-US" sz="2000" dirty="0" smtClean="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Ancak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hemşirenin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sorumluluk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alanı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ilgili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tıbbi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müdahalelerde</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hemşirenin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aydınlatma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yükümlülüğü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bulunmaktadır</a:t>
            </a:r>
            <a:r>
              <a:rPr lang="en-US"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0" lvl="0" indent="0" algn="just">
              <a:buNone/>
            </a:pPr>
            <a:endParaRPr lang="tr-TR" sz="20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416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Aydınlatma Zamanı</a:t>
            </a:r>
            <a:br>
              <a:rPr lang="tr-TR" b="1" dirty="0"/>
            </a:br>
            <a:endParaRPr lang="tr-TR" dirty="0"/>
          </a:p>
        </p:txBody>
      </p:sp>
      <p:sp>
        <p:nvSpPr>
          <p:cNvPr id="3" name="İçerik Yer Tutucusu 2"/>
          <p:cNvSpPr>
            <a:spLocks noGrp="1"/>
          </p:cNvSpPr>
          <p:nvPr>
            <p:ph idx="1"/>
          </p:nvPr>
        </p:nvSpPr>
        <p:spPr>
          <a:xfrm>
            <a:off x="1559496" y="1412776"/>
            <a:ext cx="8352928" cy="4752528"/>
          </a:xfrm>
        </p:spPr>
        <p:txBody>
          <a:bodyPr>
            <a:noAutofit/>
          </a:bodyPr>
          <a:lstStyle/>
          <a:p>
            <a:pPr algn="just"/>
            <a:r>
              <a:rPr lang="tr-TR" sz="2400" dirty="0">
                <a:latin typeface="Times New Roman" panose="02020603050405020304" pitchFamily="18" charset="0"/>
                <a:cs typeface="Times New Roman" panose="02020603050405020304" pitchFamily="18" charset="0"/>
              </a:rPr>
              <a:t>Aydınlatma ne çok erken, ne de çok geç yapılmamalı, zamanında  yapılmalıdır.</a:t>
            </a:r>
          </a:p>
          <a:p>
            <a:pPr algn="just"/>
            <a:r>
              <a:rPr lang="tr-TR" sz="2400" dirty="0" smtClean="0">
                <a:latin typeface="Times New Roman" panose="02020603050405020304" pitchFamily="18" charset="0"/>
                <a:cs typeface="Times New Roman" panose="02020603050405020304" pitchFamily="18" charset="0"/>
              </a:rPr>
              <a:t>Hekim </a:t>
            </a:r>
            <a:r>
              <a:rPr lang="tr-TR" sz="2400" dirty="0">
                <a:latin typeface="Times New Roman" panose="02020603050405020304" pitchFamily="18" charset="0"/>
                <a:cs typeface="Times New Roman" panose="02020603050405020304" pitchFamily="18" charset="0"/>
              </a:rPr>
              <a:t>aydınlatma konuşmasını zaman baskısı altında yapmamalı, hastasına da karar verme baskısı uygulamamalıdır.</a:t>
            </a:r>
          </a:p>
          <a:p>
            <a:pPr algn="just"/>
            <a:r>
              <a:rPr lang="tr-TR" sz="2400" dirty="0" smtClean="0">
                <a:latin typeface="Times New Roman" panose="02020603050405020304" pitchFamily="18" charset="0"/>
                <a:cs typeface="Times New Roman" panose="02020603050405020304" pitchFamily="18" charset="0"/>
              </a:rPr>
              <a:t>Acil </a:t>
            </a:r>
            <a:r>
              <a:rPr lang="tr-TR" sz="2400" dirty="0">
                <a:latin typeface="Times New Roman" panose="02020603050405020304" pitchFamily="18" charset="0"/>
                <a:cs typeface="Times New Roman" panose="02020603050405020304" pitchFamily="18" charset="0"/>
              </a:rPr>
              <a:t>bir durum olmadığı sürece, hastaya düşünmesi için makul ve uygun bir süre tanınmalıdır.</a:t>
            </a:r>
          </a:p>
          <a:p>
            <a:pPr algn="just"/>
            <a:r>
              <a:rPr lang="tr-TR" sz="2400" dirty="0" smtClean="0">
                <a:latin typeface="Times New Roman" panose="02020603050405020304" pitchFamily="18" charset="0"/>
                <a:cs typeface="Times New Roman" panose="02020603050405020304" pitchFamily="18" charset="0"/>
              </a:rPr>
              <a:t>Kural </a:t>
            </a:r>
            <a:r>
              <a:rPr lang="tr-TR" sz="2400" dirty="0">
                <a:latin typeface="Times New Roman" panose="02020603050405020304" pitchFamily="18" charset="0"/>
                <a:cs typeface="Times New Roman" panose="02020603050405020304" pitchFamily="18" charset="0"/>
              </a:rPr>
              <a:t>olarak aydınlatma, ameliyattan en geç bir gün önce  yapılmalıdır.</a:t>
            </a:r>
          </a:p>
          <a:p>
            <a:pPr algn="just"/>
            <a:r>
              <a:rPr lang="tr-TR" sz="2400" dirty="0" smtClean="0">
                <a:latin typeface="Times New Roman" panose="02020603050405020304" pitchFamily="18" charset="0"/>
                <a:cs typeface="Times New Roman" panose="02020603050405020304" pitchFamily="18" charset="0"/>
              </a:rPr>
              <a:t>Aydınlatma </a:t>
            </a:r>
            <a:r>
              <a:rPr lang="tr-TR" sz="2400" dirty="0">
                <a:latin typeface="Times New Roman" panose="02020603050405020304" pitchFamily="18" charset="0"/>
                <a:cs typeface="Times New Roman" panose="02020603050405020304" pitchFamily="18" charset="0"/>
              </a:rPr>
              <a:t>müdahaleden önce yapıldığında, hastanın müdahale sürecini artık değiştiremeyeceği izlenimi içinde gerçekleşirse, aydınlatmanın zamanında yapılmadığı kabul edilmektedir.</a:t>
            </a:r>
          </a:p>
          <a:p>
            <a:pPr algn="just"/>
            <a:endParaRPr lang="tr-TR" sz="24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4432" y="2060847"/>
            <a:ext cx="1872209"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23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Aydınlatma Şekli</a:t>
            </a:r>
            <a:br>
              <a:rPr lang="tr-TR" b="1" dirty="0"/>
            </a:br>
            <a:endParaRPr lang="tr-TR" dirty="0"/>
          </a:p>
        </p:txBody>
      </p:sp>
      <p:sp>
        <p:nvSpPr>
          <p:cNvPr id="3" name="İçerik Yer Tutucusu 2"/>
          <p:cNvSpPr>
            <a:spLocks noGrp="1"/>
          </p:cNvSpPr>
          <p:nvPr>
            <p:ph idx="1"/>
          </p:nvPr>
        </p:nvSpPr>
        <p:spPr>
          <a:xfrm>
            <a:off x="1847528" y="1628800"/>
            <a:ext cx="7704856" cy="4282422"/>
          </a:xfrm>
        </p:spPr>
        <p:txBody>
          <a:bodyPr>
            <a:normAutofit fontScale="92500" lnSpcReduction="20000"/>
          </a:bodyPr>
          <a:lstStyle/>
          <a:p>
            <a:pPr algn="just"/>
            <a:r>
              <a:rPr lang="tr-TR" sz="2000" dirty="0">
                <a:cs typeface="Times New Roman" panose="02020603050405020304" pitchFamily="18" charset="0"/>
              </a:rPr>
              <a:t>Aydınlatmanın şekline ilişkin hukukumuzda genel geçerli bir hüküm bulunmamaktadır</a:t>
            </a:r>
            <a:r>
              <a:rPr lang="tr-TR" sz="2000" dirty="0" smtClean="0">
                <a:cs typeface="Times New Roman" panose="02020603050405020304" pitchFamily="18" charset="0"/>
              </a:rPr>
              <a:t>.</a:t>
            </a:r>
          </a:p>
          <a:p>
            <a:r>
              <a:rPr lang="tr-TR" sz="2000" dirty="0" smtClean="0"/>
              <a:t>Tabipler</a:t>
            </a:r>
            <a:r>
              <a:rPr lang="tr-TR" sz="2000" dirty="0"/>
              <a:t>, diş tabipleri ve dişçiler yapacakları her nevi ameliye için hastanın, hasta küçük veya tahtı hacirde ise veli veya vasisinin evvelemirde </a:t>
            </a:r>
            <a:r>
              <a:rPr lang="tr-TR" sz="2000" dirty="0" err="1"/>
              <a:t>muvafakatını</a:t>
            </a:r>
            <a:r>
              <a:rPr lang="tr-TR" sz="2000" dirty="0"/>
              <a:t> alırlar. Büyük </a:t>
            </a:r>
            <a:r>
              <a:rPr lang="tr-TR" sz="2000" dirty="0" err="1"/>
              <a:t>ameliyei</a:t>
            </a:r>
            <a:r>
              <a:rPr lang="tr-TR" sz="2000" dirty="0"/>
              <a:t> </a:t>
            </a:r>
            <a:r>
              <a:rPr lang="tr-TR" sz="2000" dirty="0" smtClean="0"/>
              <a:t>cerrahiyeler </a:t>
            </a:r>
            <a:r>
              <a:rPr lang="tr-TR" sz="2000" dirty="0"/>
              <a:t>için bu muvafakatin tahriri olması lazımdır. (Veli veya vasisi olmadığı veya bulunmadığı veya üzerinde ameliye yapılacak şahıs ifadeye muktedir olmadığı takdirde muvafakat şart değil-</a:t>
            </a:r>
            <a:r>
              <a:rPr lang="tr-TR" sz="2000" dirty="0" err="1"/>
              <a:t>dir</a:t>
            </a:r>
            <a:r>
              <a:rPr lang="tr-TR" sz="2000" dirty="0" smtClean="0"/>
              <a:t>.)</a:t>
            </a:r>
            <a:r>
              <a:rPr lang="nn-NO" sz="2000" b="1" dirty="0"/>
              <a:t> Madde 70 – (Değişik: 23/1/2008-5728/38 md.) </a:t>
            </a:r>
            <a:endParaRPr lang="tr-TR" sz="2000" dirty="0">
              <a:cs typeface="Times New Roman" panose="02020603050405020304" pitchFamily="18" charset="0"/>
            </a:endParaRPr>
          </a:p>
          <a:p>
            <a:pPr algn="just"/>
            <a:r>
              <a:rPr lang="tr-TR" sz="2000" dirty="0" smtClean="0">
                <a:cs typeface="Times New Roman" panose="02020603050405020304" pitchFamily="18" charset="0"/>
              </a:rPr>
              <a:t>Organ </a:t>
            </a:r>
            <a:r>
              <a:rPr lang="tr-TR" sz="2000" dirty="0">
                <a:cs typeface="Times New Roman" panose="02020603050405020304" pitchFamily="18" charset="0"/>
              </a:rPr>
              <a:t>ve Doku Nakli Kanununda ve Nüfus Planlaması Kanununda bu konuya ilişkin düzenlemeler bulunmaktadır. Söz konusu kanunlarda yazılı ve imzalı tutanaktan ve izin belgesinden söz edilmektedir.</a:t>
            </a:r>
          </a:p>
          <a:p>
            <a:pPr algn="just"/>
            <a:r>
              <a:rPr lang="tr-TR" sz="2000" dirty="0" smtClean="0">
                <a:cs typeface="Times New Roman" panose="02020603050405020304" pitchFamily="18" charset="0"/>
              </a:rPr>
              <a:t>Aydınlatmanın </a:t>
            </a:r>
            <a:r>
              <a:rPr lang="tr-TR" sz="2000" dirty="0">
                <a:cs typeface="Times New Roman" panose="02020603050405020304" pitchFamily="18" charset="0"/>
              </a:rPr>
              <a:t>şekli hususu uygulamada hekime </a:t>
            </a:r>
            <a:r>
              <a:rPr lang="tr-TR" sz="2000" dirty="0" smtClean="0">
                <a:cs typeface="Times New Roman" panose="02020603050405020304" pitchFamily="18" charset="0"/>
              </a:rPr>
              <a:t>bırakılmıştır</a:t>
            </a:r>
            <a:endParaRPr lang="tr-TR" sz="2000" dirty="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9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Aydınlatma Şekli</a:t>
            </a:r>
            <a:endParaRPr lang="tr-TR" dirty="0"/>
          </a:p>
        </p:txBody>
      </p:sp>
      <p:sp>
        <p:nvSpPr>
          <p:cNvPr id="3" name="İçerik Yer Tutucusu 2"/>
          <p:cNvSpPr>
            <a:spLocks noGrp="1"/>
          </p:cNvSpPr>
          <p:nvPr>
            <p:ph idx="1"/>
          </p:nvPr>
        </p:nvSpPr>
        <p:spPr>
          <a:xfrm>
            <a:off x="1487488" y="1556792"/>
            <a:ext cx="7344816" cy="4354430"/>
          </a:xfrm>
        </p:spPr>
        <p:txBody>
          <a:bodyPr>
            <a:normAutofit/>
          </a:bodyPr>
          <a:lstStyle/>
          <a:p>
            <a:pPr algn="just"/>
            <a:r>
              <a:rPr lang="tr-TR" sz="2400" dirty="0">
                <a:latin typeface="Times New Roman" panose="02020603050405020304" pitchFamily="18" charset="0"/>
                <a:cs typeface="Times New Roman" panose="02020603050405020304" pitchFamily="18" charset="0"/>
              </a:rPr>
              <a:t>Aydınlatmanın kişisel olması gerekir. Dolayısıyla matbu aydınlatmadan kaçınmak gerekir.</a:t>
            </a:r>
          </a:p>
          <a:p>
            <a:pPr algn="just"/>
            <a:r>
              <a:rPr lang="tr-TR" sz="2400" dirty="0" smtClean="0">
                <a:latin typeface="Times New Roman" panose="02020603050405020304" pitchFamily="18" charset="0"/>
                <a:cs typeface="Times New Roman" panose="02020603050405020304" pitchFamily="18" charset="0"/>
              </a:rPr>
              <a:t>Aydınlatma</a:t>
            </a:r>
            <a:r>
              <a:rPr lang="tr-TR" sz="2400" dirty="0">
                <a:latin typeface="Times New Roman" panose="02020603050405020304" pitchFamily="18" charset="0"/>
                <a:cs typeface="Times New Roman" panose="02020603050405020304" pitchFamily="18" charset="0"/>
              </a:rPr>
              <a:t>, hastanın formu imzalamasını teminden öte bir anlam taşımaktadır. Dolayısıyla, hekim hastasıyla konuşmalıdır.</a:t>
            </a:r>
          </a:p>
          <a:p>
            <a:pPr algn="just"/>
            <a:r>
              <a:rPr lang="tr-TR" sz="2400" dirty="0" smtClean="0">
                <a:latin typeface="Times New Roman" panose="02020603050405020304" pitchFamily="18" charset="0"/>
                <a:cs typeface="Times New Roman" panose="02020603050405020304" pitchFamily="18" charset="0"/>
              </a:rPr>
              <a:t>Her </a:t>
            </a:r>
            <a:r>
              <a:rPr lang="tr-TR" sz="2400" dirty="0">
                <a:latin typeface="Times New Roman" panose="02020603050405020304" pitchFamily="18" charset="0"/>
                <a:cs typeface="Times New Roman" panose="02020603050405020304" pitchFamily="18" charset="0"/>
              </a:rPr>
              <a:t>ne kadar, aydınlatma veya rızanın yazılı olması koşulu bulunmamaktaysa da, aydınlatma ve rızanın yazılı olması ispata ilişkin nedenlerden dolayı hekime tavsiye edilir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325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Hukuka Aykırı Aydınlatma Sonuçları</a:t>
            </a:r>
            <a:br>
              <a:rPr lang="tr-TR" b="1" dirty="0"/>
            </a:br>
            <a:endParaRPr lang="tr-TR" dirty="0"/>
          </a:p>
        </p:txBody>
      </p:sp>
      <p:sp>
        <p:nvSpPr>
          <p:cNvPr id="3" name="İçerik Yer Tutucusu 2"/>
          <p:cNvSpPr>
            <a:spLocks noGrp="1"/>
          </p:cNvSpPr>
          <p:nvPr>
            <p:ph idx="1"/>
          </p:nvPr>
        </p:nvSpPr>
        <p:spPr>
          <a:xfrm>
            <a:off x="983432" y="1484784"/>
            <a:ext cx="8496944" cy="4824536"/>
          </a:xfrm>
        </p:spPr>
        <p:txBody>
          <a:bodyPr>
            <a:normAutofit/>
          </a:bodyPr>
          <a:lstStyle/>
          <a:p>
            <a:pPr algn="just"/>
            <a:r>
              <a:rPr lang="tr-TR" sz="2400" dirty="0">
                <a:latin typeface="Times New Roman" panose="02020603050405020304" pitchFamily="18" charset="0"/>
                <a:cs typeface="Times New Roman" panose="02020603050405020304" pitchFamily="18" charset="0"/>
              </a:rPr>
              <a:t>Genel olarak, aydınlatma yükümlülüğünün ihlali, hastanın rızasının geçersiz olması sonucunu doğurur.</a:t>
            </a:r>
          </a:p>
          <a:p>
            <a:pPr algn="just"/>
            <a:r>
              <a:rPr lang="tr-TR" sz="2400" dirty="0" smtClean="0">
                <a:latin typeface="Times New Roman" panose="02020603050405020304" pitchFamily="18" charset="0"/>
                <a:cs typeface="Times New Roman" panose="02020603050405020304" pitchFamily="18" charset="0"/>
              </a:rPr>
              <a:t>Bunun </a:t>
            </a:r>
            <a:r>
              <a:rPr lang="tr-TR" sz="2400" dirty="0">
                <a:latin typeface="Times New Roman" panose="02020603050405020304" pitchFamily="18" charset="0"/>
                <a:cs typeface="Times New Roman" panose="02020603050405020304" pitchFamily="18" charset="0"/>
              </a:rPr>
              <a:t>sonucu da hekimin tıbbi müdahalesinin, ‐sonuçta hasta yararına olsa bile‐ hukuka aykırı olmasıdır.</a:t>
            </a:r>
          </a:p>
          <a:p>
            <a:pPr algn="just"/>
            <a:r>
              <a:rPr lang="tr-TR" sz="2400" dirty="0" smtClean="0">
                <a:latin typeface="Times New Roman" panose="02020603050405020304" pitchFamily="18" charset="0"/>
                <a:cs typeface="Times New Roman" panose="02020603050405020304" pitchFamily="18" charset="0"/>
              </a:rPr>
              <a:t>Bunun </a:t>
            </a:r>
            <a:r>
              <a:rPr lang="tr-TR" sz="2400" dirty="0">
                <a:latin typeface="Times New Roman" panose="02020603050405020304" pitchFamily="18" charset="0"/>
                <a:cs typeface="Times New Roman" panose="02020603050405020304" pitchFamily="18" charset="0"/>
              </a:rPr>
              <a:t>ceza hukuku bakımından sonucu ise hekimin yaralama suçundan dolayı sorumlu tutulabilecek olmasıdır.</a:t>
            </a:r>
          </a:p>
          <a:p>
            <a:pPr algn="just"/>
            <a:r>
              <a:rPr lang="tr-TR" sz="2400" dirty="0" smtClean="0">
                <a:latin typeface="Times New Roman" panose="02020603050405020304" pitchFamily="18" charset="0"/>
                <a:cs typeface="Times New Roman" panose="02020603050405020304" pitchFamily="18" charset="0"/>
              </a:rPr>
              <a:t>Özel </a:t>
            </a:r>
            <a:r>
              <a:rPr lang="tr-TR" sz="2400" dirty="0">
                <a:latin typeface="Times New Roman" panose="02020603050405020304" pitchFamily="18" charset="0"/>
                <a:cs typeface="Times New Roman" panose="02020603050405020304" pitchFamily="18" charset="0"/>
              </a:rPr>
              <a:t>hukuk bakımından ise aydınlatma yükümlülüğünün ihlali hekimin tazminat sorumluluğuna yol açabilmektedir.</a:t>
            </a:r>
          </a:p>
          <a:p>
            <a:pPr algn="just"/>
            <a:endParaRPr lang="tr-TR" sz="2400" dirty="0">
              <a:latin typeface="Times New Roman" panose="02020603050405020304" pitchFamily="18" charset="0"/>
              <a:cs typeface="Times New Roman" panose="02020603050405020304" pitchFamily="18" charset="0"/>
            </a:endParaRPr>
          </a:p>
        </p:txBody>
      </p:sp>
      <p:pic>
        <p:nvPicPr>
          <p:cNvPr id="4" name="Picture 2" descr="C:\Users\doktor7\Desktop\logo_682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896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Endikasyon</a:t>
            </a:r>
            <a:endParaRPr lang="tr-TR" dirty="0"/>
          </a:p>
        </p:txBody>
      </p:sp>
      <p:sp>
        <p:nvSpPr>
          <p:cNvPr id="3" name="İçerik Yer Tutucusu 2"/>
          <p:cNvSpPr>
            <a:spLocks noGrp="1"/>
          </p:cNvSpPr>
          <p:nvPr>
            <p:ph idx="1"/>
          </p:nvPr>
        </p:nvSpPr>
        <p:spPr>
          <a:xfrm>
            <a:off x="1271464" y="2276872"/>
            <a:ext cx="8208912" cy="3777622"/>
          </a:xfrm>
        </p:spPr>
        <p:txBody>
          <a:bodyPr>
            <a:normAutofit fontScale="92500" lnSpcReduction="10000"/>
          </a:bodyPr>
          <a:lstStyle/>
          <a:p>
            <a:r>
              <a:rPr lang="tr-TR" sz="2800" dirty="0" smtClean="0"/>
              <a:t>Hukuka uygun sosyal ve tıbbi gereklilik hali</a:t>
            </a:r>
          </a:p>
          <a:p>
            <a:r>
              <a:rPr lang="tr-TR" sz="2800" dirty="0" smtClean="0"/>
              <a:t>Tıbbi </a:t>
            </a:r>
            <a:r>
              <a:rPr lang="tr-TR" sz="2800" dirty="0" err="1" smtClean="0"/>
              <a:t>Endikasyonlar</a:t>
            </a:r>
            <a:r>
              <a:rPr lang="tr-TR" sz="2800" dirty="0" smtClean="0"/>
              <a:t> (Vekalet Sözleşmesi)</a:t>
            </a:r>
          </a:p>
          <a:p>
            <a:r>
              <a:rPr lang="tr-TR" sz="2800" dirty="0" smtClean="0"/>
              <a:t>Sosyal </a:t>
            </a:r>
            <a:r>
              <a:rPr lang="tr-TR" sz="2800" dirty="0" err="1" smtClean="0"/>
              <a:t>Endikasyonlar</a:t>
            </a:r>
            <a:r>
              <a:rPr lang="tr-TR" sz="2800" dirty="0" smtClean="0"/>
              <a:t> (Eser Sözleşmesi)</a:t>
            </a:r>
          </a:p>
          <a:p>
            <a:r>
              <a:rPr lang="tr-TR" sz="2800" dirty="0" err="1" smtClean="0"/>
              <a:t>Endikasyon</a:t>
            </a:r>
            <a:r>
              <a:rPr lang="tr-TR" sz="2800" dirty="0" smtClean="0"/>
              <a:t> Dışı Durumlar(Mahkeme Kararı olmadan Cinsiyet </a:t>
            </a:r>
            <a:r>
              <a:rPr lang="tr-TR" sz="2800" dirty="0" err="1" smtClean="0"/>
              <a:t>değiştirme,güzelleşme</a:t>
            </a:r>
            <a:r>
              <a:rPr lang="tr-TR" sz="2800" dirty="0" smtClean="0"/>
              <a:t> için kaburgaların </a:t>
            </a:r>
            <a:r>
              <a:rPr lang="tr-TR" sz="2800" dirty="0" err="1" smtClean="0"/>
              <a:t>alınması,parmak</a:t>
            </a:r>
            <a:r>
              <a:rPr lang="tr-TR" sz="2800" dirty="0" smtClean="0"/>
              <a:t> kestirmek ,gereksiz yere </a:t>
            </a:r>
            <a:r>
              <a:rPr lang="tr-TR" sz="2800" dirty="0" err="1" smtClean="0"/>
              <a:t>sezeryana</a:t>
            </a:r>
            <a:r>
              <a:rPr lang="tr-TR" sz="2800" dirty="0" smtClean="0"/>
              <a:t> </a:t>
            </a:r>
            <a:r>
              <a:rPr lang="tr-TR" sz="2800" dirty="0" err="1" smtClean="0"/>
              <a:t>almak,tahlil</a:t>
            </a:r>
            <a:r>
              <a:rPr lang="tr-TR" sz="2800" dirty="0" smtClean="0"/>
              <a:t> ve radyolojik tetkik </a:t>
            </a:r>
            <a:r>
              <a:rPr lang="tr-TR" sz="2800" dirty="0" err="1" smtClean="0"/>
              <a:t>gerekmemsina</a:t>
            </a:r>
            <a:r>
              <a:rPr lang="tr-TR" sz="2800" dirty="0" smtClean="0"/>
              <a:t> rağmen istemek)</a:t>
            </a:r>
            <a:endParaRPr lang="tr-TR" sz="2800" dirty="0"/>
          </a:p>
        </p:txBody>
      </p:sp>
      <p:pic>
        <p:nvPicPr>
          <p:cNvPr id="4"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0376" y="2060847"/>
            <a:ext cx="2376265" cy="2304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155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Farazi Onam</a:t>
            </a:r>
            <a:endParaRPr lang="tr-TR" dirty="0"/>
          </a:p>
        </p:txBody>
      </p:sp>
      <p:sp>
        <p:nvSpPr>
          <p:cNvPr id="3" name="İçerik Yer Tutucusu 2"/>
          <p:cNvSpPr>
            <a:spLocks noGrp="1"/>
          </p:cNvSpPr>
          <p:nvPr>
            <p:ph idx="1"/>
          </p:nvPr>
        </p:nvSpPr>
        <p:spPr>
          <a:xfrm>
            <a:off x="911424" y="1772816"/>
            <a:ext cx="8496944" cy="4138406"/>
          </a:xfrm>
        </p:spPr>
        <p:txBody>
          <a:bodyPr/>
          <a:lstStyle/>
          <a:p>
            <a:r>
              <a:rPr lang="tr-TR" dirty="0" smtClean="0"/>
              <a:t>Hasta </a:t>
            </a:r>
            <a:r>
              <a:rPr lang="tr-TR" dirty="0"/>
              <a:t>eğer müdahale sırasında iradesini açıklayabilecek durumda bulunmuyorsa (şuurunu kaybetmişse, kazanın şoku, akli yeteneklerinde noksanlık veya ağır acılar ya da diğer sebepler yüzünden rıza beyan edecek durumda değilse), acil bir durum söz konusuysa ve kanuni temsilci de yoksa, tıbbi müdahaleyle ilgili hastanın daha önce açıkladığı istekler göz önünde bulundurulacaktır</a:t>
            </a:r>
          </a:p>
          <a:p>
            <a:r>
              <a:rPr lang="tr-TR" dirty="0"/>
              <a:t>Hastanın rızasıyla başlanılan ameliyat sırasında, ameliyatın genişletilmesi ihtiyacının ortaya çıkması halidir. Bu konuya ilişkin olarak Nüfus Planlaması Hakkında Kanun'un 4. maddesinin üçüncü fıkrasında “Bir ameliyatın seyri sırasında tıbbi zaruret nedeniyle bir hastalığın tedavisi için </a:t>
            </a:r>
            <a:r>
              <a:rPr lang="tr-TR" dirty="0" err="1"/>
              <a:t>kastrasyonu</a:t>
            </a:r>
            <a:r>
              <a:rPr lang="tr-TR" dirty="0"/>
              <a:t> gerektiren hallerde, kişinin rızasına bakılmaksızın </a:t>
            </a:r>
            <a:r>
              <a:rPr lang="tr-TR" dirty="0" err="1"/>
              <a:t>kastrasyon</a:t>
            </a:r>
            <a:r>
              <a:rPr lang="tr-TR" dirty="0"/>
              <a:t> ameliyesi yapılabilir” Bunun dışında genel hükümler uygulanır.</a:t>
            </a:r>
          </a:p>
          <a:p>
            <a:endParaRPr lang="tr-TR" dirty="0"/>
          </a:p>
        </p:txBody>
      </p:sp>
      <p:pic>
        <p:nvPicPr>
          <p:cNvPr id="5"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8368" y="2060847"/>
            <a:ext cx="2448273" cy="244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752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Müdahalenin Modern Tıp Kurallarına Uygun Olarak Yapılmış Olması</a:t>
            </a:r>
            <a:endParaRPr lang="tr-TR" dirty="0"/>
          </a:p>
        </p:txBody>
      </p:sp>
      <p:sp>
        <p:nvSpPr>
          <p:cNvPr id="3" name="İçerik Yer Tutucusu 2"/>
          <p:cNvSpPr>
            <a:spLocks noGrp="1"/>
          </p:cNvSpPr>
          <p:nvPr>
            <p:ph idx="1"/>
          </p:nvPr>
        </p:nvSpPr>
        <p:spPr>
          <a:xfrm>
            <a:off x="1055440" y="1988840"/>
            <a:ext cx="8064896" cy="4680520"/>
          </a:xfrm>
        </p:spPr>
        <p:txBody>
          <a:bodyPr>
            <a:normAutofit fontScale="92500" lnSpcReduction="20000"/>
          </a:bodyPr>
          <a:lstStyle/>
          <a:p>
            <a:r>
              <a:rPr lang="tr-TR" sz="2400" dirty="0" smtClean="0"/>
              <a:t>Biyotıp Sözleşmesi Madde 4:</a:t>
            </a:r>
            <a:r>
              <a:rPr lang="tr-TR" sz="2400" dirty="0"/>
              <a:t>“Araştırma dahil, sağlık alanında herhangi bir müdahalenin, ilgili meslekî yükümlülükler ve standartlara uygun olarak yapılması gerekir</a:t>
            </a:r>
            <a:r>
              <a:rPr lang="tr-TR" sz="2400" dirty="0" smtClean="0"/>
              <a:t>.</a:t>
            </a:r>
          </a:p>
          <a:p>
            <a:r>
              <a:rPr lang="tr-TR" sz="2400" dirty="0" err="1" smtClean="0"/>
              <a:t>TDN’in</a:t>
            </a:r>
            <a:r>
              <a:rPr lang="tr-TR" sz="2400" dirty="0" smtClean="0"/>
              <a:t> </a:t>
            </a:r>
            <a:r>
              <a:rPr lang="tr-TR" sz="2400" dirty="0"/>
              <a:t>13’üncü maddesinin birinci fıkrasında ise aynı husus şu şekilde açıklanmıştır: “Tabip ve diş tabibi, ilmi icaplara uygun olarak teşhis koyar ve gereken tedaviyi tatbik eder</a:t>
            </a:r>
            <a:r>
              <a:rPr lang="tr-TR" sz="2400" dirty="0" smtClean="0"/>
              <a:t>.</a:t>
            </a:r>
          </a:p>
          <a:p>
            <a:r>
              <a:rPr lang="tr-TR" sz="2400" dirty="0"/>
              <a:t>Hasta Hakları Yönetmeliğinin 11’inci maddesinin birinci fıkrasında ise, “Tıbbi Gereklere Uygun Teşhis, Tedavi ve Bakım” başlığı altında bu husus şu şekilde vurgulanmaktadır; “Hasta, modern tıbbi bilgi ve teknolojinin gereklerine uygun olarak teşhisinin konulmasını, tedavisinin yapılmasını ve bakımını istemek hakkına sahiptir.”</a:t>
            </a:r>
          </a:p>
        </p:txBody>
      </p:sp>
      <p:pic>
        <p:nvPicPr>
          <p:cNvPr id="4"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0336" y="2060847"/>
            <a:ext cx="2736305" cy="244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012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Müdahalenin Modern Tıp Kurallarına Uygun Olarak Yapılmış Olması</a:t>
            </a:r>
            <a:endParaRPr lang="tr-TR" dirty="0"/>
          </a:p>
        </p:txBody>
      </p:sp>
      <p:sp>
        <p:nvSpPr>
          <p:cNvPr id="3" name="İçerik Yer Tutucusu 2"/>
          <p:cNvSpPr>
            <a:spLocks noGrp="1"/>
          </p:cNvSpPr>
          <p:nvPr>
            <p:ph idx="1"/>
          </p:nvPr>
        </p:nvSpPr>
        <p:spPr>
          <a:xfrm>
            <a:off x="1055440" y="1988840"/>
            <a:ext cx="8064896" cy="4680520"/>
          </a:xfrm>
        </p:spPr>
        <p:txBody>
          <a:bodyPr>
            <a:normAutofit fontScale="92500" lnSpcReduction="20000"/>
          </a:bodyPr>
          <a:lstStyle/>
          <a:p>
            <a:r>
              <a:rPr lang="tr-TR" sz="2400" dirty="0" smtClean="0"/>
              <a:t>Biyotıp Sözleşmesi Madde 4:</a:t>
            </a:r>
            <a:r>
              <a:rPr lang="tr-TR" sz="2400" dirty="0"/>
              <a:t>“Araştırma dahil, sağlık alanında herhangi bir müdahalenin, ilgili meslekî yükümlülükler ve standartlara uygun olarak yapılması gerekir</a:t>
            </a:r>
            <a:r>
              <a:rPr lang="tr-TR" sz="2400" dirty="0" smtClean="0"/>
              <a:t>.</a:t>
            </a:r>
          </a:p>
          <a:p>
            <a:r>
              <a:rPr lang="tr-TR" sz="2400" dirty="0" err="1" smtClean="0"/>
              <a:t>TDN’in</a:t>
            </a:r>
            <a:r>
              <a:rPr lang="tr-TR" sz="2400" dirty="0" smtClean="0"/>
              <a:t> </a:t>
            </a:r>
            <a:r>
              <a:rPr lang="tr-TR" sz="2400" dirty="0"/>
              <a:t>13’üncü maddesinin birinci fıkrasında ise aynı husus şu şekilde açıklanmıştır: “Tabip ve diş tabibi, ilmi icaplara uygun olarak teşhis koyar ve gereken tedaviyi tatbik eder</a:t>
            </a:r>
            <a:r>
              <a:rPr lang="tr-TR" sz="2400" dirty="0" smtClean="0"/>
              <a:t>.</a:t>
            </a:r>
          </a:p>
          <a:p>
            <a:r>
              <a:rPr lang="tr-TR" sz="2400" dirty="0"/>
              <a:t>Hasta Hakları Yönetmeliğinin 11’inci maddesinin birinci fıkrasında ise, “Tıbbi Gereklere Uygun Teşhis, Tedavi ve Bakım” başlığı altında bu husus şu şekilde vurgulanmaktadır; “Hasta, modern tıbbi bilgi ve teknolojinin gereklerine uygun olarak teşhisinin konulmasını, tedavisinin yapılmasını ve bakımını istemek hakkına sahiptir.”</a:t>
            </a:r>
          </a:p>
        </p:txBody>
      </p:sp>
      <p:pic>
        <p:nvPicPr>
          <p:cNvPr id="4"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0336" y="2060847"/>
            <a:ext cx="2736305" cy="244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3304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Komplikasyon Nedir</a:t>
            </a:r>
            <a:endParaRPr lang="tr-TR" dirty="0"/>
          </a:p>
        </p:txBody>
      </p:sp>
      <p:sp>
        <p:nvSpPr>
          <p:cNvPr id="3" name="İçerik Yer Tutucusu 2"/>
          <p:cNvSpPr>
            <a:spLocks noGrp="1"/>
          </p:cNvSpPr>
          <p:nvPr>
            <p:ph idx="1"/>
          </p:nvPr>
        </p:nvSpPr>
        <p:spPr>
          <a:xfrm>
            <a:off x="839416" y="1412776"/>
            <a:ext cx="8915400" cy="4714470"/>
          </a:xfrm>
        </p:spPr>
        <p:txBody>
          <a:bodyPr>
            <a:normAutofit fontScale="92500" lnSpcReduction="10000"/>
          </a:bodyPr>
          <a:lstStyle/>
          <a:p>
            <a:r>
              <a:rPr lang="tr-TR" b="1" dirty="0"/>
              <a:t>Danıştay 15. Daire 2013/4526 Esas, 2016/3551 Karar ve 16.5.2016 tarihli kararında</a:t>
            </a:r>
            <a:r>
              <a:rPr lang="tr-TR" dirty="0"/>
              <a:t>  komplikasyon şöyle tanımlanmıştır: </a:t>
            </a:r>
          </a:p>
          <a:p>
            <a:r>
              <a:rPr lang="tr-TR" i="1" dirty="0"/>
              <a:t>"Komplikasyon ise, tıbbi girişim sırasında öngörülmeyen, öngörülse bile önlenemeyen durum, istenmeyen sonuçtur; ancak bunun bilgi ve beceri eksikliği sonucu olmaması gerekir. Bu tanıma göre, hekimin tıbben kabul ettiği normal risk ve sapmalar çerçevesinde davranarak gerekli dikkat ve özeni göstermesine rağmen ortaya çıkan istenmeyen sonuçlardan yasal olarak sorumlu olmayacağı belirtilmektedir. </a:t>
            </a:r>
          </a:p>
          <a:p>
            <a:r>
              <a:rPr lang="tr-TR" i="1" dirty="0"/>
              <a:t>Hasta tıbbi uygulama sırasında ve sonrasında kusur olmadan da oluşabilecek istenmeyen sonuçları, komplikasyonları bilirse ve uygulamaya onay verirse tıbbi müdahale hukuka uygun olur. Hastada oluşan zararlı sonuç öngörülemiyor ve önlenemiyorsa veya öngörülebilse bile (hastanın yeterince aydınlatılmış, onayı alınmış olması ve uygulamada kusur olmaması şartı ile) önlenemiyorsa bu durumun komplikasyon olarak kabulü gerekmektedir. Yine bu noktada, tıbbi standartlardan sapılmaması, mesleki tecrübe kurallarına riayet edilmiş olması gereklidir. Yine meydana gelen komplikasyon sonrası süreçte de uygulanan teşhis ve tedavinin de tıp kurallarına uygun olması gerekmektedir."</a:t>
            </a:r>
            <a:endParaRPr lang="tr-TR" dirty="0"/>
          </a:p>
          <a:p>
            <a:endParaRPr lang="tr-TR" dirty="0"/>
          </a:p>
        </p:txBody>
      </p:sp>
      <p:pic>
        <p:nvPicPr>
          <p:cNvPr id="4"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4392" y="2060847"/>
            <a:ext cx="2232249" cy="244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37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11424" y="620688"/>
            <a:ext cx="8928992" cy="5472608"/>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8448" y="2276872"/>
            <a:ext cx="1800200" cy="2005571"/>
          </a:xfrm>
          <a:prstGeom prst="rect">
            <a:avLst/>
          </a:prstGeom>
        </p:spPr>
      </p:pic>
    </p:spTree>
    <p:extLst>
      <p:ext uri="{BB962C8B-B14F-4D97-AF65-F5344CB8AC3E}">
        <p14:creationId xmlns:p14="http://schemas.microsoft.com/office/powerpoint/2010/main" val="1173919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Tıbbi </a:t>
            </a:r>
            <a:r>
              <a:rPr lang="tr-TR" b="1" dirty="0" err="1" smtClean="0"/>
              <a:t>Malpraktis</a:t>
            </a:r>
            <a:endParaRPr lang="tr-TR" dirty="0"/>
          </a:p>
        </p:txBody>
      </p:sp>
      <p:sp>
        <p:nvSpPr>
          <p:cNvPr id="3" name="İçerik Yer Tutucusu 2"/>
          <p:cNvSpPr>
            <a:spLocks noGrp="1"/>
          </p:cNvSpPr>
          <p:nvPr>
            <p:ph idx="1"/>
          </p:nvPr>
        </p:nvSpPr>
        <p:spPr>
          <a:xfrm>
            <a:off x="1055440" y="1916832"/>
            <a:ext cx="8064896" cy="3777622"/>
          </a:xfrm>
        </p:spPr>
        <p:txBody>
          <a:bodyPr>
            <a:normAutofit/>
          </a:bodyPr>
          <a:lstStyle/>
          <a:p>
            <a:r>
              <a:rPr lang="tr-TR" sz="2800" b="1" i="1" dirty="0"/>
              <a:t>Türk Tabipleri Birliği Hekimlik Meslek Etiği </a:t>
            </a:r>
            <a:r>
              <a:rPr lang="tr-TR" sz="2800" b="1" i="1" dirty="0" err="1"/>
              <a:t>Kuralları'nın</a:t>
            </a:r>
            <a:r>
              <a:rPr lang="tr-TR" sz="2800" b="1" i="1" dirty="0"/>
              <a:t> 13. maddesinde, tıbbi hata tanımlanmaktadır</a:t>
            </a:r>
            <a:r>
              <a:rPr lang="tr-TR" sz="2800" b="1" i="1" dirty="0" smtClean="0"/>
              <a:t>.</a:t>
            </a:r>
          </a:p>
          <a:p>
            <a:r>
              <a:rPr lang="tr-TR" sz="2800" b="1" i="1" dirty="0" smtClean="0"/>
              <a:t> </a:t>
            </a:r>
            <a:r>
              <a:rPr lang="tr-TR" sz="2800" b="1" i="1" dirty="0"/>
              <a:t>Tıp biliminin standartlarına ve tecrübelere göre gerekli olan özenin bulunmadığı ve bu sebeple de olaya uygun gözükmeyen her türlü hekim müdahalesi uygulama hatası (</a:t>
            </a:r>
            <a:r>
              <a:rPr lang="tr-TR" sz="2800" b="1" i="1" dirty="0" err="1"/>
              <a:t>malpraktis</a:t>
            </a:r>
            <a:r>
              <a:rPr lang="tr-TR" sz="2800" b="1" i="1" dirty="0"/>
              <a:t>) olarak </a:t>
            </a:r>
            <a:r>
              <a:rPr lang="tr-TR" sz="2800" b="1" i="1" dirty="0" smtClean="0"/>
              <a:t>anlaşılmaktadır</a:t>
            </a:r>
          </a:p>
        </p:txBody>
      </p:sp>
      <p:pic>
        <p:nvPicPr>
          <p:cNvPr id="4"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4392" y="2060847"/>
            <a:ext cx="2232249" cy="244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282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Tıbbi Özen Yükümlülüğü</a:t>
            </a:r>
            <a:endParaRPr lang="tr-TR" dirty="0"/>
          </a:p>
        </p:txBody>
      </p:sp>
      <p:sp>
        <p:nvSpPr>
          <p:cNvPr id="3" name="İçerik Yer Tutucusu 2"/>
          <p:cNvSpPr>
            <a:spLocks noGrp="1"/>
          </p:cNvSpPr>
          <p:nvPr>
            <p:ph idx="1"/>
          </p:nvPr>
        </p:nvSpPr>
        <p:spPr>
          <a:xfrm>
            <a:off x="767408" y="1700808"/>
            <a:ext cx="8352928" cy="3777622"/>
          </a:xfrm>
        </p:spPr>
        <p:txBody>
          <a:bodyPr>
            <a:normAutofit/>
          </a:bodyPr>
          <a:lstStyle/>
          <a:p>
            <a:r>
              <a:rPr lang="tr-TR" b="1" dirty="0"/>
              <a:t>Hekimin özen yükümlülüğünün ihlali, üç alanda yoğunlaşmaktadır; </a:t>
            </a:r>
            <a:endParaRPr lang="tr-TR" b="1" dirty="0" smtClean="0"/>
          </a:p>
          <a:p>
            <a:pPr marL="0" indent="0">
              <a:buNone/>
            </a:pPr>
            <a:r>
              <a:rPr lang="tr-TR" b="1" dirty="0"/>
              <a:t>	</a:t>
            </a:r>
            <a:r>
              <a:rPr lang="tr-TR" b="1" dirty="0" smtClean="0"/>
              <a:t>1-UYGULAMA </a:t>
            </a:r>
            <a:r>
              <a:rPr lang="tr-TR" b="1" dirty="0" err="1" smtClean="0"/>
              <a:t>KUSURU:Hastanın</a:t>
            </a:r>
            <a:r>
              <a:rPr lang="tr-TR" b="1" dirty="0" smtClean="0"/>
              <a:t> </a:t>
            </a:r>
            <a:r>
              <a:rPr lang="tr-TR" b="1" dirty="0"/>
              <a:t>tedavisinde yani teşhis, </a:t>
            </a:r>
            <a:r>
              <a:rPr lang="tr-TR" b="1" dirty="0" err="1"/>
              <a:t>endikasyon</a:t>
            </a:r>
            <a:r>
              <a:rPr lang="tr-TR" b="1" dirty="0"/>
              <a:t>, tıbbi tedbirin seçimi, bu tedbirin uygulanması, tedavi yahut cerrahi girişim sonrası bakım alanındadır</a:t>
            </a:r>
            <a:r>
              <a:rPr lang="tr-TR" b="1" dirty="0" smtClean="0"/>
              <a:t>.</a:t>
            </a:r>
          </a:p>
          <a:p>
            <a:pPr marL="0" indent="0">
              <a:buNone/>
            </a:pPr>
            <a:r>
              <a:rPr lang="tr-TR" b="1" dirty="0" smtClean="0"/>
              <a:t>	2-AYDINLATMA KUSURU: Hastanın </a:t>
            </a:r>
            <a:r>
              <a:rPr lang="tr-TR" b="1" dirty="0"/>
              <a:t>aydınlatılması ve </a:t>
            </a:r>
            <a:r>
              <a:rPr lang="tr-TR" b="1" dirty="0" err="1"/>
              <a:t>anamnez</a:t>
            </a:r>
            <a:r>
              <a:rPr lang="tr-TR" b="1" dirty="0"/>
              <a:t> </a:t>
            </a:r>
            <a:r>
              <a:rPr lang="tr-TR" b="1" dirty="0" smtClean="0"/>
              <a:t>alınmasıdır</a:t>
            </a:r>
          </a:p>
          <a:p>
            <a:pPr marL="0" indent="0">
              <a:buNone/>
            </a:pPr>
            <a:r>
              <a:rPr lang="tr-TR" b="1" dirty="0" smtClean="0"/>
              <a:t>	3-</a:t>
            </a:r>
            <a:r>
              <a:rPr lang="tr-TR" b="1" dirty="0"/>
              <a:t>ORGANİZASYON </a:t>
            </a:r>
            <a:r>
              <a:rPr lang="tr-TR" b="1" dirty="0" smtClean="0"/>
              <a:t>KUSURU: Klinik </a:t>
            </a:r>
            <a:r>
              <a:rPr lang="tr-TR" b="1" dirty="0"/>
              <a:t>organizasyonu alanında (personelin niteliği, yeterli sayıda personel bulundurulması, hekimlerin birbiriyle işbirliği (</a:t>
            </a:r>
            <a:r>
              <a:rPr lang="tr-TR" b="1" dirty="0" smtClean="0"/>
              <a:t>Konsültasyon)</a:t>
            </a:r>
            <a:r>
              <a:rPr lang="tr-TR" b="1" dirty="0" err="1" smtClean="0"/>
              <a:t>dir</a:t>
            </a:r>
            <a:r>
              <a:rPr lang="tr-TR" b="1" dirty="0" smtClean="0"/>
              <a:t>.</a:t>
            </a:r>
          </a:p>
          <a:p>
            <a:pPr marL="0" indent="0">
              <a:buNone/>
            </a:pPr>
            <a:r>
              <a:rPr lang="tr-TR" b="1" dirty="0" smtClean="0"/>
              <a:t> </a:t>
            </a:r>
            <a:r>
              <a:rPr lang="tr-TR" b="1" dirty="0"/>
              <a:t>Bu üç kusura "Tıbbi Uygulama Hatası" (</a:t>
            </a:r>
            <a:r>
              <a:rPr lang="tr-TR" b="1" dirty="0" err="1"/>
              <a:t>Malpraktis</a:t>
            </a:r>
            <a:r>
              <a:rPr lang="tr-TR" b="1" dirty="0"/>
              <a:t>) adı verilmektedir. </a:t>
            </a:r>
          </a:p>
        </p:txBody>
      </p:sp>
      <p:pic>
        <p:nvPicPr>
          <p:cNvPr id="4"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4392" y="2060847"/>
            <a:ext cx="2232249" cy="244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897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Yargıtaya</a:t>
            </a:r>
            <a:r>
              <a:rPr lang="tr-TR" dirty="0" smtClean="0"/>
              <a:t> Başvurulan Vakalar</a:t>
            </a:r>
            <a:endParaRPr lang="tr-TR" dirty="0"/>
          </a:p>
        </p:txBody>
      </p:sp>
      <p:pic>
        <p:nvPicPr>
          <p:cNvPr id="6" name="Picture 2" descr="C:\Users\doktor7\Desktop\logo_682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8408" y="260649"/>
            <a:ext cx="2016224" cy="22322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İçerik Yer Tutucusu 3"/>
          <p:cNvGraphicFramePr>
            <a:graphicFrameLocks noGrp="1"/>
          </p:cNvGraphicFramePr>
          <p:nvPr>
            <p:ph idx="1"/>
            <p:extLst>
              <p:ext uri="{D42A27DB-BD31-4B8C-83A1-F6EECF244321}">
                <p14:modId xmlns:p14="http://schemas.microsoft.com/office/powerpoint/2010/main" val="2866385432"/>
              </p:ext>
            </p:extLst>
          </p:nvPr>
        </p:nvGraphicFramePr>
        <p:xfrm>
          <a:off x="1097545" y="1916832"/>
          <a:ext cx="8640959" cy="3456383"/>
        </p:xfrm>
        <a:graphic>
          <a:graphicData uri="http://schemas.openxmlformats.org/drawingml/2006/table">
            <a:tbl>
              <a:tblPr>
                <a:tableStyleId>{5C22544A-7EE6-4342-B048-85BDC9FD1C3A}</a:tableStyleId>
              </a:tblPr>
              <a:tblGrid>
                <a:gridCol w="428323"/>
                <a:gridCol w="2581114"/>
                <a:gridCol w="1564312"/>
                <a:gridCol w="4067210"/>
              </a:tblGrid>
              <a:tr h="481084">
                <a:tc>
                  <a:txBody>
                    <a:bodyPr/>
                    <a:lstStyle/>
                    <a:p>
                      <a:pPr algn="r" fontAlgn="b"/>
                      <a:r>
                        <a:rPr lang="tr-TR" sz="900" b="0" i="0" u="none" strike="noStrike" dirty="0">
                          <a:solidFill>
                            <a:srgbClr val="000000"/>
                          </a:solidFill>
                          <a:effectLst/>
                          <a:latin typeface="Calibri"/>
                        </a:rPr>
                        <a:t>33</a:t>
                      </a:r>
                    </a:p>
                  </a:txBody>
                  <a:tcPr marL="9525" marR="9525" marT="9525" marB="0" anchor="b"/>
                </a:tc>
                <a:tc>
                  <a:txBody>
                    <a:bodyPr/>
                    <a:lstStyle/>
                    <a:p>
                      <a:pPr algn="l" fontAlgn="b"/>
                      <a:r>
                        <a:rPr lang="tr-TR" sz="900" b="0" i="0" u="none" strike="noStrike">
                          <a:solidFill>
                            <a:srgbClr val="000000"/>
                          </a:solidFill>
                          <a:effectLst/>
                          <a:latin typeface="Calibri"/>
                        </a:rPr>
                        <a:t>KARIN AĞRISI OLAN HASTAYA GEÇ APANDİSİT TANISI KONARAK PATLADIĞI</a:t>
                      </a:r>
                    </a:p>
                  </a:txBody>
                  <a:tcPr marL="9525" marR="9525" marT="9525" marB="0" anchor="b"/>
                </a:tc>
                <a:tc>
                  <a:txBody>
                    <a:bodyPr/>
                    <a:lstStyle/>
                    <a:p>
                      <a:pPr algn="l" fontAlgn="b"/>
                      <a:r>
                        <a:rPr lang="tr-TR" sz="900" b="0" i="0" u="none" strike="noStrike">
                          <a:solidFill>
                            <a:srgbClr val="000000"/>
                          </a:solidFill>
                          <a:effectLst/>
                          <a:latin typeface="Calibri"/>
                        </a:rPr>
                        <a:t>YARALI</a:t>
                      </a:r>
                    </a:p>
                  </a:txBody>
                  <a:tcPr marL="9525" marR="9525" marT="9525" marB="0" anchor="b"/>
                </a:tc>
                <a:tc>
                  <a:txBody>
                    <a:bodyPr/>
                    <a:lstStyle/>
                    <a:p>
                      <a:pPr algn="l" fontAlgn="b"/>
                      <a:r>
                        <a:rPr lang="tr-TR" sz="900" b="0" i="0" u="none" strike="noStrike">
                          <a:solidFill>
                            <a:srgbClr val="000000"/>
                          </a:solidFill>
                          <a:effectLst/>
                          <a:latin typeface="Calibri"/>
                        </a:rPr>
                        <a:t>BOZMA</a:t>
                      </a:r>
                    </a:p>
                  </a:txBody>
                  <a:tcPr marL="9525" marR="9525" marT="9525" marB="0" anchor="b"/>
                </a:tc>
              </a:tr>
              <a:tr h="356653">
                <a:tc>
                  <a:txBody>
                    <a:bodyPr/>
                    <a:lstStyle/>
                    <a:p>
                      <a:pPr algn="r" fontAlgn="b"/>
                      <a:r>
                        <a:rPr lang="tr-TR" sz="900" b="0" i="0" u="none" strike="noStrike">
                          <a:solidFill>
                            <a:srgbClr val="000000"/>
                          </a:solidFill>
                          <a:effectLst/>
                          <a:latin typeface="Calibri"/>
                        </a:rPr>
                        <a:t>85</a:t>
                      </a:r>
                    </a:p>
                  </a:txBody>
                  <a:tcPr marL="9525" marR="9525" marT="9525" marB="0" anchor="b"/>
                </a:tc>
                <a:tc>
                  <a:txBody>
                    <a:bodyPr/>
                    <a:lstStyle/>
                    <a:p>
                      <a:pPr algn="l" fontAlgn="b"/>
                      <a:r>
                        <a:rPr lang="tr-TR" sz="900" b="0" i="0" u="none" strike="noStrike">
                          <a:solidFill>
                            <a:srgbClr val="000000"/>
                          </a:solidFill>
                          <a:effectLst/>
                          <a:latin typeface="Calibri"/>
                        </a:rPr>
                        <a:t>FİZİK MUAYENESİNDE MONGOL LEKESİ DENMİŞ DAHA SONRA KİST DERMOİD ÇIKMIŞ</a:t>
                      </a:r>
                    </a:p>
                  </a:txBody>
                  <a:tcPr marL="9525" marR="9525" marT="9525" marB="0" anchor="b"/>
                </a:tc>
                <a:tc>
                  <a:txBody>
                    <a:bodyPr/>
                    <a:lstStyle/>
                    <a:p>
                      <a:pPr algn="l" fontAlgn="b"/>
                      <a:r>
                        <a:rPr lang="tr-TR" sz="900" b="0" i="0" u="none" strike="noStrike">
                          <a:solidFill>
                            <a:srgbClr val="000000"/>
                          </a:solidFill>
                          <a:effectLst/>
                          <a:latin typeface="Calibri"/>
                        </a:rPr>
                        <a:t>YARALI</a:t>
                      </a:r>
                    </a:p>
                  </a:txBody>
                  <a:tcPr marL="9525" marR="9525" marT="9525" marB="0" anchor="b"/>
                </a:tc>
                <a:tc>
                  <a:txBody>
                    <a:bodyPr/>
                    <a:lstStyle/>
                    <a:p>
                      <a:pPr algn="l" fontAlgn="b"/>
                      <a:r>
                        <a:rPr lang="tr-TR" sz="900" b="0" i="0" u="none" strike="noStrike">
                          <a:solidFill>
                            <a:srgbClr val="000000"/>
                          </a:solidFill>
                          <a:effectLst/>
                          <a:latin typeface="Calibri"/>
                        </a:rPr>
                        <a:t>BOZMA</a:t>
                      </a:r>
                    </a:p>
                  </a:txBody>
                  <a:tcPr marL="9525" marR="9525" marT="9525" marB="0" anchor="b"/>
                </a:tc>
              </a:tr>
              <a:tr h="356653">
                <a:tc>
                  <a:txBody>
                    <a:bodyPr/>
                    <a:lstStyle/>
                    <a:p>
                      <a:pPr algn="r" fontAlgn="b"/>
                      <a:r>
                        <a:rPr lang="tr-TR" sz="900" b="0" i="0" u="none" strike="noStrike">
                          <a:solidFill>
                            <a:srgbClr val="000000"/>
                          </a:solidFill>
                          <a:effectLst/>
                          <a:latin typeface="Calibri"/>
                        </a:rPr>
                        <a:t>93</a:t>
                      </a:r>
                    </a:p>
                  </a:txBody>
                  <a:tcPr marL="9525" marR="9525" marT="9525" marB="0" anchor="b"/>
                </a:tc>
                <a:tc>
                  <a:txBody>
                    <a:bodyPr/>
                    <a:lstStyle/>
                    <a:p>
                      <a:pPr algn="l" fontAlgn="b"/>
                      <a:r>
                        <a:rPr lang="tr-TR" sz="900" b="0" i="0" u="none" strike="noStrike">
                          <a:solidFill>
                            <a:srgbClr val="000000"/>
                          </a:solidFill>
                          <a:effectLst/>
                          <a:latin typeface="Calibri"/>
                        </a:rPr>
                        <a:t>KABAKULAK SONRASI EVE GÖNDERİP BEBEĞİN ÖLMESİ PLÖREZİ GELİŞMESİ</a:t>
                      </a:r>
                    </a:p>
                  </a:txBody>
                  <a:tcPr marL="9525" marR="9525" marT="9525" marB="0" anchor="b"/>
                </a:tc>
                <a:tc>
                  <a:txBody>
                    <a:bodyPr/>
                    <a:lstStyle/>
                    <a:p>
                      <a:pPr algn="l" fontAlgn="b"/>
                      <a:r>
                        <a:rPr lang="tr-TR" sz="900" b="0" i="0" u="none" strike="noStrike" dirty="0">
                          <a:solidFill>
                            <a:srgbClr val="000000"/>
                          </a:solidFill>
                          <a:effectLst/>
                          <a:latin typeface="Calibri"/>
                        </a:rPr>
                        <a:t>ÖLÜM</a:t>
                      </a:r>
                    </a:p>
                  </a:txBody>
                  <a:tcPr marL="9525" marR="9525" marT="9525" marB="0" anchor="b"/>
                </a:tc>
                <a:tc>
                  <a:txBody>
                    <a:bodyPr/>
                    <a:lstStyle/>
                    <a:p>
                      <a:pPr algn="l" fontAlgn="b"/>
                      <a:r>
                        <a:rPr lang="tr-TR" sz="900" b="0" i="0" u="none" strike="noStrike">
                          <a:solidFill>
                            <a:srgbClr val="000000"/>
                          </a:solidFill>
                          <a:effectLst/>
                          <a:latin typeface="Calibri"/>
                        </a:rPr>
                        <a:t>BOZMA</a:t>
                      </a:r>
                    </a:p>
                  </a:txBody>
                  <a:tcPr marL="9525" marR="9525" marT="9525" marB="0" anchor="b"/>
                </a:tc>
              </a:tr>
              <a:tr h="356653">
                <a:tc>
                  <a:txBody>
                    <a:bodyPr/>
                    <a:lstStyle/>
                    <a:p>
                      <a:pPr algn="r" fontAlgn="b"/>
                      <a:r>
                        <a:rPr lang="tr-TR" sz="900" b="0" i="0" u="none" strike="noStrike">
                          <a:solidFill>
                            <a:srgbClr val="000000"/>
                          </a:solidFill>
                          <a:effectLst/>
                          <a:latin typeface="Calibri"/>
                        </a:rPr>
                        <a:t>148</a:t>
                      </a:r>
                    </a:p>
                  </a:txBody>
                  <a:tcPr marL="9525" marR="9525" marT="9525" marB="0" anchor="b"/>
                </a:tc>
                <a:tc>
                  <a:txBody>
                    <a:bodyPr/>
                    <a:lstStyle/>
                    <a:p>
                      <a:pPr algn="l" fontAlgn="b"/>
                      <a:r>
                        <a:rPr lang="tr-TR" sz="900" b="0" i="0" u="none" strike="noStrike">
                          <a:solidFill>
                            <a:srgbClr val="000000"/>
                          </a:solidFill>
                          <a:effectLst/>
                          <a:latin typeface="Calibri"/>
                        </a:rPr>
                        <a:t>DOĞUMDA SAFRA YOLLARI ATREZİSİNİN ERKEN TESBİT EDİLEMEMESİ</a:t>
                      </a:r>
                    </a:p>
                  </a:txBody>
                  <a:tcPr marL="9525" marR="9525" marT="9525" marB="0" anchor="b"/>
                </a:tc>
                <a:tc>
                  <a:txBody>
                    <a:bodyPr/>
                    <a:lstStyle/>
                    <a:p>
                      <a:pPr algn="l" fontAlgn="b"/>
                      <a:r>
                        <a:rPr lang="tr-TR" sz="900" b="0" i="0" u="none" strike="noStrike">
                          <a:solidFill>
                            <a:srgbClr val="000000"/>
                          </a:solidFill>
                          <a:effectLst/>
                          <a:latin typeface="Calibri"/>
                        </a:rPr>
                        <a:t>YARALI</a:t>
                      </a:r>
                    </a:p>
                  </a:txBody>
                  <a:tcPr marL="9525" marR="9525" marT="9525" marB="0" anchor="b"/>
                </a:tc>
                <a:tc>
                  <a:txBody>
                    <a:bodyPr/>
                    <a:lstStyle/>
                    <a:p>
                      <a:pPr algn="l" fontAlgn="b"/>
                      <a:r>
                        <a:rPr lang="tr-TR" sz="900" b="0" i="0" u="none" strike="noStrike" dirty="0">
                          <a:solidFill>
                            <a:srgbClr val="000000"/>
                          </a:solidFill>
                          <a:effectLst/>
                          <a:latin typeface="Calibri"/>
                        </a:rPr>
                        <a:t>BOZMA</a:t>
                      </a:r>
                    </a:p>
                  </a:txBody>
                  <a:tcPr marL="9525" marR="9525" marT="9525" marB="0" anchor="b"/>
                </a:tc>
              </a:tr>
              <a:tr h="356653">
                <a:tc>
                  <a:txBody>
                    <a:bodyPr/>
                    <a:lstStyle/>
                    <a:p>
                      <a:pPr algn="r" fontAlgn="b"/>
                      <a:r>
                        <a:rPr lang="tr-TR" sz="900" b="0" i="0" u="none" strike="noStrike">
                          <a:solidFill>
                            <a:srgbClr val="000000"/>
                          </a:solidFill>
                          <a:effectLst/>
                          <a:latin typeface="Calibri"/>
                        </a:rPr>
                        <a:t>167</a:t>
                      </a:r>
                    </a:p>
                  </a:txBody>
                  <a:tcPr marL="9525" marR="9525" marT="9525" marB="0" anchor="b"/>
                </a:tc>
                <a:tc>
                  <a:txBody>
                    <a:bodyPr/>
                    <a:lstStyle/>
                    <a:p>
                      <a:pPr algn="l" fontAlgn="b"/>
                      <a:r>
                        <a:rPr lang="tr-TR" sz="900" b="0" i="0" u="none" strike="noStrike">
                          <a:solidFill>
                            <a:srgbClr val="000000"/>
                          </a:solidFill>
                          <a:effectLst/>
                          <a:latin typeface="Calibri"/>
                        </a:rPr>
                        <a:t>MORARMASI OLAN YENİDOĞANIN TABURCU EDİLMESİ VE ÖLMESİ</a:t>
                      </a:r>
                    </a:p>
                  </a:txBody>
                  <a:tcPr marL="9525" marR="9525" marT="9525" marB="0" anchor="b"/>
                </a:tc>
                <a:tc>
                  <a:txBody>
                    <a:bodyPr/>
                    <a:lstStyle/>
                    <a:p>
                      <a:pPr algn="l" fontAlgn="b"/>
                      <a:r>
                        <a:rPr lang="tr-TR" sz="900" b="0" i="0" u="none" strike="noStrike">
                          <a:solidFill>
                            <a:srgbClr val="000000"/>
                          </a:solidFill>
                          <a:effectLst/>
                          <a:latin typeface="Calibri"/>
                        </a:rPr>
                        <a:t>ÖLÜM</a:t>
                      </a:r>
                    </a:p>
                  </a:txBody>
                  <a:tcPr marL="9525" marR="9525" marT="9525" marB="0" anchor="b"/>
                </a:tc>
                <a:tc>
                  <a:txBody>
                    <a:bodyPr/>
                    <a:lstStyle/>
                    <a:p>
                      <a:pPr algn="l" fontAlgn="b"/>
                      <a:r>
                        <a:rPr lang="tr-TR" sz="900" b="0" i="0" u="none" strike="noStrike">
                          <a:solidFill>
                            <a:srgbClr val="000000"/>
                          </a:solidFill>
                          <a:effectLst/>
                          <a:latin typeface="Calibri"/>
                        </a:rPr>
                        <a:t>BOZMA</a:t>
                      </a:r>
                    </a:p>
                  </a:txBody>
                  <a:tcPr marL="9525" marR="9525" marT="9525" marB="0" anchor="b"/>
                </a:tc>
              </a:tr>
              <a:tr h="239364">
                <a:tc>
                  <a:txBody>
                    <a:bodyPr/>
                    <a:lstStyle/>
                    <a:p>
                      <a:pPr algn="r" fontAlgn="b"/>
                      <a:r>
                        <a:rPr lang="tr-TR" sz="900" b="0" i="0" u="none" strike="noStrike">
                          <a:solidFill>
                            <a:srgbClr val="000000"/>
                          </a:solidFill>
                          <a:effectLst/>
                          <a:latin typeface="Calibri"/>
                        </a:rPr>
                        <a:t>187</a:t>
                      </a:r>
                    </a:p>
                  </a:txBody>
                  <a:tcPr marL="9525" marR="9525" marT="9525" marB="0" anchor="b"/>
                </a:tc>
                <a:tc>
                  <a:txBody>
                    <a:bodyPr/>
                    <a:lstStyle/>
                    <a:p>
                      <a:pPr algn="l" fontAlgn="b"/>
                      <a:r>
                        <a:rPr lang="tr-TR" sz="900" b="0" i="0" u="none" strike="noStrike" dirty="0">
                          <a:solidFill>
                            <a:srgbClr val="000000"/>
                          </a:solidFill>
                          <a:effectLst/>
                          <a:latin typeface="Calibri"/>
                        </a:rPr>
                        <a:t>IM ENJEKSİYONDAN  SONRA DÜŞÜK AYAK</a:t>
                      </a:r>
                    </a:p>
                  </a:txBody>
                  <a:tcPr marL="9525" marR="9525" marT="9525" marB="0" anchor="b"/>
                </a:tc>
                <a:tc>
                  <a:txBody>
                    <a:bodyPr/>
                    <a:lstStyle/>
                    <a:p>
                      <a:pPr algn="l" fontAlgn="b"/>
                      <a:r>
                        <a:rPr lang="tr-TR" sz="900" b="0" i="0" u="none" strike="noStrike">
                          <a:solidFill>
                            <a:srgbClr val="000000"/>
                          </a:solidFill>
                          <a:effectLst/>
                          <a:latin typeface="Calibri"/>
                        </a:rPr>
                        <a:t>YARALI</a:t>
                      </a:r>
                    </a:p>
                  </a:txBody>
                  <a:tcPr marL="9525" marR="9525" marT="9525" marB="0" anchor="b"/>
                </a:tc>
                <a:tc>
                  <a:txBody>
                    <a:bodyPr/>
                    <a:lstStyle/>
                    <a:p>
                      <a:pPr algn="l" fontAlgn="b"/>
                      <a:r>
                        <a:rPr lang="tr-TR" sz="900" b="0" i="0" u="none" strike="noStrike">
                          <a:solidFill>
                            <a:srgbClr val="000000"/>
                          </a:solidFill>
                          <a:effectLst/>
                          <a:latin typeface="Calibri"/>
                        </a:rPr>
                        <a:t>BOZMA</a:t>
                      </a:r>
                    </a:p>
                  </a:txBody>
                  <a:tcPr marL="9525" marR="9525" marT="9525" marB="0" anchor="b"/>
                </a:tc>
              </a:tr>
              <a:tr h="356653">
                <a:tc>
                  <a:txBody>
                    <a:bodyPr/>
                    <a:lstStyle/>
                    <a:p>
                      <a:pPr algn="r" fontAlgn="b"/>
                      <a:r>
                        <a:rPr lang="tr-TR" sz="900" b="0" i="0" u="none" strike="noStrike">
                          <a:solidFill>
                            <a:srgbClr val="000000"/>
                          </a:solidFill>
                          <a:effectLst/>
                          <a:latin typeface="Calibri"/>
                        </a:rPr>
                        <a:t>221</a:t>
                      </a:r>
                    </a:p>
                  </a:txBody>
                  <a:tcPr marL="9525" marR="9525" marT="9525" marB="0" anchor="b"/>
                </a:tc>
                <a:tc>
                  <a:txBody>
                    <a:bodyPr/>
                    <a:lstStyle/>
                    <a:p>
                      <a:pPr algn="l" fontAlgn="b"/>
                      <a:r>
                        <a:rPr lang="tr-TR" sz="900" b="0" i="0" u="none" strike="noStrike">
                          <a:solidFill>
                            <a:srgbClr val="000000"/>
                          </a:solidFill>
                          <a:effectLst/>
                          <a:latin typeface="Calibri"/>
                        </a:rPr>
                        <a:t>PREMATÜRE BEBEKTE KAFA İÇİ KANAMA VE HİDROSEFALİ VE GÖRME KAYBI</a:t>
                      </a:r>
                    </a:p>
                  </a:txBody>
                  <a:tcPr marL="9525" marR="9525" marT="9525" marB="0" anchor="b"/>
                </a:tc>
                <a:tc>
                  <a:txBody>
                    <a:bodyPr/>
                    <a:lstStyle/>
                    <a:p>
                      <a:pPr algn="l" fontAlgn="b"/>
                      <a:r>
                        <a:rPr lang="tr-TR" sz="900" b="0" i="0" u="none" strike="noStrike">
                          <a:solidFill>
                            <a:srgbClr val="000000"/>
                          </a:solidFill>
                          <a:effectLst/>
                          <a:latin typeface="Calibri"/>
                        </a:rPr>
                        <a:t>YARALI</a:t>
                      </a:r>
                    </a:p>
                  </a:txBody>
                  <a:tcPr marL="9525" marR="9525" marT="9525" marB="0" anchor="b"/>
                </a:tc>
                <a:tc>
                  <a:txBody>
                    <a:bodyPr/>
                    <a:lstStyle/>
                    <a:p>
                      <a:pPr algn="l" fontAlgn="b"/>
                      <a:r>
                        <a:rPr lang="tr-TR" sz="900" b="0" i="0" u="none" strike="noStrike">
                          <a:solidFill>
                            <a:srgbClr val="000000"/>
                          </a:solidFill>
                          <a:effectLst/>
                          <a:latin typeface="Calibri"/>
                        </a:rPr>
                        <a:t>BOZMA</a:t>
                      </a:r>
                    </a:p>
                  </a:txBody>
                  <a:tcPr marL="9525" marR="9525" marT="9525" marB="0" anchor="b"/>
                </a:tc>
              </a:tr>
              <a:tr h="239364">
                <a:tc>
                  <a:txBody>
                    <a:bodyPr/>
                    <a:lstStyle/>
                    <a:p>
                      <a:pPr algn="r" fontAlgn="b"/>
                      <a:r>
                        <a:rPr lang="tr-TR" sz="900" b="0" i="0" u="none" strike="noStrike">
                          <a:solidFill>
                            <a:srgbClr val="000000"/>
                          </a:solidFill>
                          <a:effectLst/>
                          <a:latin typeface="Calibri"/>
                        </a:rPr>
                        <a:t>247</a:t>
                      </a:r>
                    </a:p>
                  </a:txBody>
                  <a:tcPr marL="9525" marR="9525" marT="9525" marB="0" anchor="b"/>
                </a:tc>
                <a:tc>
                  <a:txBody>
                    <a:bodyPr/>
                    <a:lstStyle/>
                    <a:p>
                      <a:pPr algn="l" fontAlgn="b"/>
                      <a:r>
                        <a:rPr lang="tr-TR" sz="900" b="0" i="0" u="none" strike="noStrike">
                          <a:solidFill>
                            <a:srgbClr val="000000"/>
                          </a:solidFill>
                          <a:effectLst/>
                          <a:latin typeface="Calibri"/>
                        </a:rPr>
                        <a:t>PKU TESTİ ALINMAMASI</a:t>
                      </a:r>
                    </a:p>
                  </a:txBody>
                  <a:tcPr marL="9525" marR="9525" marT="9525" marB="0" anchor="b"/>
                </a:tc>
                <a:tc>
                  <a:txBody>
                    <a:bodyPr/>
                    <a:lstStyle/>
                    <a:p>
                      <a:pPr algn="l" fontAlgn="b"/>
                      <a:r>
                        <a:rPr lang="tr-TR" sz="900" b="0" i="0" u="none" strike="noStrike">
                          <a:solidFill>
                            <a:srgbClr val="000000"/>
                          </a:solidFill>
                          <a:effectLst/>
                          <a:latin typeface="Calibri"/>
                        </a:rPr>
                        <a:t>YARALI</a:t>
                      </a:r>
                    </a:p>
                  </a:txBody>
                  <a:tcPr marL="9525" marR="9525" marT="9525" marB="0" anchor="b"/>
                </a:tc>
                <a:tc>
                  <a:txBody>
                    <a:bodyPr/>
                    <a:lstStyle/>
                    <a:p>
                      <a:pPr algn="l" fontAlgn="b"/>
                      <a:r>
                        <a:rPr lang="tr-TR" sz="900" b="0" i="0" u="none" strike="noStrike">
                          <a:solidFill>
                            <a:srgbClr val="000000"/>
                          </a:solidFill>
                          <a:effectLst/>
                          <a:latin typeface="Calibri"/>
                        </a:rPr>
                        <a:t>ONAMA</a:t>
                      </a:r>
                    </a:p>
                  </a:txBody>
                  <a:tcPr marL="9525" marR="9525" marT="9525" marB="0" anchor="b"/>
                </a:tc>
              </a:tr>
              <a:tr h="356653">
                <a:tc>
                  <a:txBody>
                    <a:bodyPr/>
                    <a:lstStyle/>
                    <a:p>
                      <a:pPr algn="r" fontAlgn="b"/>
                      <a:r>
                        <a:rPr lang="tr-TR" sz="900" b="0" i="0" u="none" strike="noStrike">
                          <a:solidFill>
                            <a:srgbClr val="000000"/>
                          </a:solidFill>
                          <a:effectLst/>
                          <a:latin typeface="Calibri"/>
                        </a:rPr>
                        <a:t>267</a:t>
                      </a:r>
                    </a:p>
                  </a:txBody>
                  <a:tcPr marL="9525" marR="9525" marT="9525" marB="0" anchor="b"/>
                </a:tc>
                <a:tc>
                  <a:txBody>
                    <a:bodyPr/>
                    <a:lstStyle/>
                    <a:p>
                      <a:pPr algn="l" fontAlgn="b"/>
                      <a:r>
                        <a:rPr lang="tr-TR" sz="900" b="0" i="0" u="none" strike="noStrike">
                          <a:solidFill>
                            <a:srgbClr val="000000"/>
                          </a:solidFill>
                          <a:effectLst/>
                          <a:latin typeface="Calibri"/>
                        </a:rPr>
                        <a:t>KIZAMIK TEŞHİSİ KONMASI SONRA DA FARENJİT TEŞHİSİ KONMASI</a:t>
                      </a:r>
                    </a:p>
                  </a:txBody>
                  <a:tcPr marL="9525" marR="9525" marT="9525" marB="0" anchor="b"/>
                </a:tc>
                <a:tc>
                  <a:txBody>
                    <a:bodyPr/>
                    <a:lstStyle/>
                    <a:p>
                      <a:pPr algn="l" fontAlgn="b"/>
                      <a:r>
                        <a:rPr lang="tr-TR" sz="900" b="0" i="0" u="none" strike="noStrike">
                          <a:solidFill>
                            <a:srgbClr val="000000"/>
                          </a:solidFill>
                          <a:effectLst/>
                          <a:latin typeface="Calibri"/>
                        </a:rPr>
                        <a:t>YARALI</a:t>
                      </a:r>
                    </a:p>
                  </a:txBody>
                  <a:tcPr marL="9525" marR="9525" marT="9525" marB="0" anchor="b"/>
                </a:tc>
                <a:tc>
                  <a:txBody>
                    <a:bodyPr/>
                    <a:lstStyle/>
                    <a:p>
                      <a:pPr algn="l" fontAlgn="b"/>
                      <a:r>
                        <a:rPr lang="tr-TR" sz="900" b="0" i="0" u="none" strike="noStrike" dirty="0">
                          <a:solidFill>
                            <a:srgbClr val="000000"/>
                          </a:solidFill>
                          <a:effectLst/>
                          <a:latin typeface="Calibri"/>
                        </a:rPr>
                        <a:t>BOZMA</a:t>
                      </a:r>
                    </a:p>
                  </a:txBody>
                  <a:tcPr marL="9525" marR="9525" marT="9525" marB="0" anchor="b"/>
                </a:tc>
              </a:tr>
              <a:tr h="356653">
                <a:tc>
                  <a:txBody>
                    <a:bodyPr/>
                    <a:lstStyle/>
                    <a:p>
                      <a:pPr algn="r" fontAlgn="b"/>
                      <a:r>
                        <a:rPr lang="tr-TR" sz="900" b="0" i="0" u="none" strike="noStrike">
                          <a:solidFill>
                            <a:srgbClr val="000000"/>
                          </a:solidFill>
                          <a:effectLst/>
                          <a:latin typeface="Calibri"/>
                        </a:rPr>
                        <a:t>279</a:t>
                      </a:r>
                    </a:p>
                  </a:txBody>
                  <a:tcPr marL="9525" marR="9525" marT="9525" marB="0" anchor="b"/>
                </a:tc>
                <a:tc>
                  <a:txBody>
                    <a:bodyPr/>
                    <a:lstStyle/>
                    <a:p>
                      <a:pPr algn="l" fontAlgn="b"/>
                      <a:r>
                        <a:rPr lang="tr-TR" sz="900" b="0" i="0" u="none" strike="noStrike">
                          <a:solidFill>
                            <a:srgbClr val="000000"/>
                          </a:solidFill>
                          <a:effectLst/>
                          <a:latin typeface="Calibri"/>
                        </a:rPr>
                        <a:t>BRONŞİOLİT NEDENİYLE YATAN HASTADA AGE GELİŞMESİ VE MİDE SIVISININ AKCİĞERE KAÇMASI</a:t>
                      </a:r>
                    </a:p>
                  </a:txBody>
                  <a:tcPr marL="9525" marR="9525" marT="9525" marB="0" anchor="b"/>
                </a:tc>
                <a:tc>
                  <a:txBody>
                    <a:bodyPr/>
                    <a:lstStyle/>
                    <a:p>
                      <a:pPr algn="l" fontAlgn="b"/>
                      <a:r>
                        <a:rPr lang="tr-TR" sz="900" b="0" i="0" u="none" strike="noStrike">
                          <a:solidFill>
                            <a:srgbClr val="000000"/>
                          </a:solidFill>
                          <a:effectLst/>
                          <a:latin typeface="Calibri"/>
                        </a:rPr>
                        <a:t>ÖLÜM</a:t>
                      </a:r>
                    </a:p>
                  </a:txBody>
                  <a:tcPr marL="9525" marR="9525" marT="9525" marB="0" anchor="b"/>
                </a:tc>
                <a:tc>
                  <a:txBody>
                    <a:bodyPr/>
                    <a:lstStyle/>
                    <a:p>
                      <a:pPr algn="l" fontAlgn="b"/>
                      <a:r>
                        <a:rPr lang="tr-TR" sz="900" b="0" i="0" u="none" strike="noStrike" dirty="0">
                          <a:solidFill>
                            <a:srgbClr val="000000"/>
                          </a:solidFill>
                          <a:effectLst/>
                          <a:latin typeface="Calibri"/>
                        </a:rPr>
                        <a:t>BOZMA</a:t>
                      </a:r>
                    </a:p>
                  </a:txBody>
                  <a:tcPr marL="9525" marR="9525" marT="9525" marB="0" anchor="b"/>
                </a:tc>
              </a:tr>
            </a:tbl>
          </a:graphicData>
        </a:graphic>
      </p:graphicFrame>
    </p:spTree>
    <p:extLst>
      <p:ext uri="{BB962C8B-B14F-4D97-AF65-F5344CB8AC3E}">
        <p14:creationId xmlns:p14="http://schemas.microsoft.com/office/powerpoint/2010/main" val="286601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TIPTA UZMANLIK SINAVINDA İLK 100</a:t>
            </a:r>
            <a:endParaRPr lang="tr-TR" dirty="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1464" y="1484784"/>
            <a:ext cx="8424936" cy="4824536"/>
          </a:xfr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4061278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TIBBİ MALPRAKTİS STRESS SENDROMU</a:t>
            </a:r>
            <a:endParaRPr lang="tr-TR" b="1"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1624" y="1916832"/>
            <a:ext cx="6573664" cy="3960440"/>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426491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DEFANSİF TIP</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5640" y="1916832"/>
            <a:ext cx="6840759" cy="3528391"/>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323578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Tıbbi Müdahalenin </a:t>
            </a:r>
            <a:r>
              <a:rPr lang="tr-TR" b="1" dirty="0">
                <a:latin typeface="+mn-lt"/>
              </a:rPr>
              <a:t>H</a:t>
            </a:r>
            <a:r>
              <a:rPr lang="tr-TR" b="1" dirty="0" smtClean="0">
                <a:latin typeface="+mn-lt"/>
              </a:rPr>
              <a:t>ukuka Uygunluğu</a:t>
            </a:r>
            <a:endParaRPr lang="tr-TR" b="1" dirty="0">
              <a:latin typeface="+mn-lt"/>
            </a:endParaRPr>
          </a:p>
        </p:txBody>
      </p:sp>
      <p:sp>
        <p:nvSpPr>
          <p:cNvPr id="3" name="İçerik Yer Tutucusu 2"/>
          <p:cNvSpPr>
            <a:spLocks noGrp="1"/>
          </p:cNvSpPr>
          <p:nvPr>
            <p:ph idx="1"/>
          </p:nvPr>
        </p:nvSpPr>
        <p:spPr>
          <a:xfrm>
            <a:off x="839416" y="2133600"/>
            <a:ext cx="8208912" cy="3777622"/>
          </a:xfrm>
        </p:spPr>
        <p:txBody>
          <a:bodyPr>
            <a:normAutofit/>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Tıbbi müdahalenin meşruluğu için dört temel şartın gerçekleşmiş olması gerekmektedir:</a:t>
            </a:r>
          </a:p>
          <a:p>
            <a:pPr algn="just"/>
            <a:r>
              <a:rPr lang="tr-TR" sz="2400" dirty="0" smtClean="0">
                <a:solidFill>
                  <a:schemeClr val="tx1"/>
                </a:solidFill>
                <a:latin typeface="Times New Roman" panose="02020603050405020304" pitchFamily="18" charset="0"/>
                <a:cs typeface="Times New Roman" panose="02020603050405020304" pitchFamily="18" charset="0"/>
              </a:rPr>
              <a:t>1) Tıbbi müdahalenin Yetkin Sağlık Personeli tarafından yapılması,</a:t>
            </a:r>
          </a:p>
          <a:p>
            <a:pPr algn="just"/>
            <a:r>
              <a:rPr lang="tr-TR" sz="2400" dirty="0" smtClean="0">
                <a:solidFill>
                  <a:schemeClr val="tx1"/>
                </a:solidFill>
                <a:latin typeface="Times New Roman" panose="02020603050405020304" pitchFamily="18" charset="0"/>
                <a:cs typeface="Times New Roman" panose="02020603050405020304" pitchFamily="18" charset="0"/>
              </a:rPr>
              <a:t>2) Kişinin aydınlatılmış onamının olması, ya da acil koşullar altında onamının olduğunun varsayılması</a:t>
            </a:r>
          </a:p>
          <a:p>
            <a:pPr algn="just"/>
            <a:r>
              <a:rPr lang="tr-TR" sz="2400" dirty="0" smtClean="0">
                <a:solidFill>
                  <a:schemeClr val="tx1"/>
                </a:solidFill>
                <a:latin typeface="Times New Roman" panose="02020603050405020304" pitchFamily="18" charset="0"/>
                <a:cs typeface="Times New Roman" panose="02020603050405020304" pitchFamily="18" charset="0"/>
              </a:rPr>
              <a:t>3) Gerekliliğin olması (</a:t>
            </a:r>
            <a:r>
              <a:rPr lang="tr-TR" sz="2400" dirty="0" err="1" smtClean="0">
                <a:solidFill>
                  <a:schemeClr val="tx1"/>
                </a:solidFill>
                <a:latin typeface="Times New Roman" panose="02020603050405020304" pitchFamily="18" charset="0"/>
                <a:cs typeface="Times New Roman" panose="02020603050405020304" pitchFamily="18" charset="0"/>
              </a:rPr>
              <a:t>Endikasyon</a:t>
            </a:r>
            <a:r>
              <a:rPr lang="tr-TR" sz="2400" dirty="0" smtClean="0">
                <a:solidFill>
                  <a:schemeClr val="tx1"/>
                </a:solidFill>
                <a:latin typeface="Times New Roman" panose="02020603050405020304" pitchFamily="18" charset="0"/>
                <a:cs typeface="Times New Roman" panose="02020603050405020304" pitchFamily="18" charset="0"/>
              </a:rPr>
              <a:t>)</a:t>
            </a:r>
          </a:p>
          <a:p>
            <a:pPr algn="just"/>
            <a:r>
              <a:rPr lang="tr-TR" sz="2400" dirty="0" smtClean="0">
                <a:solidFill>
                  <a:schemeClr val="tx1"/>
                </a:solidFill>
                <a:latin typeface="Times New Roman" panose="02020603050405020304" pitchFamily="18" charset="0"/>
                <a:cs typeface="Times New Roman" panose="02020603050405020304" pitchFamily="18" charset="0"/>
              </a:rPr>
              <a:t>4) Müdahalenin tıbbi standartlara uygun yapılmış olması</a:t>
            </a:r>
          </a:p>
          <a:p>
            <a:pPr algn="just"/>
            <a:endParaRPr lang="tr-TR" sz="2400" dirty="0" smtClean="0">
              <a:latin typeface="Times New Roman" panose="02020603050405020304" pitchFamily="18" charset="0"/>
              <a:cs typeface="Times New Roman" panose="02020603050405020304" pitchFamily="18" charset="0"/>
            </a:endParaRPr>
          </a:p>
          <a:p>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556094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Tıbbi </a:t>
            </a:r>
            <a:r>
              <a:rPr lang="tr-TR" b="1" dirty="0"/>
              <a:t>Müdahalenin Sağlık Personeli Tarafından Yapılması</a:t>
            </a:r>
            <a:br>
              <a:rPr lang="tr-TR" b="1" dirty="0"/>
            </a:br>
            <a:endParaRPr lang="tr-TR" dirty="0"/>
          </a:p>
        </p:txBody>
      </p:sp>
      <p:sp>
        <p:nvSpPr>
          <p:cNvPr id="3" name="İçerik Yer Tutucusu 2"/>
          <p:cNvSpPr>
            <a:spLocks noGrp="1"/>
          </p:cNvSpPr>
          <p:nvPr>
            <p:ph idx="1"/>
          </p:nvPr>
        </p:nvSpPr>
        <p:spPr>
          <a:xfrm>
            <a:off x="1199456" y="2133600"/>
            <a:ext cx="8280920" cy="3777622"/>
          </a:xfrm>
        </p:spPr>
        <p:txBody>
          <a:bodyPr>
            <a:normAutofit/>
          </a:bodyPr>
          <a:lstStyle/>
          <a:p>
            <a:r>
              <a:rPr lang="tr-TR" sz="2400" dirty="0" smtClean="0">
                <a:latin typeface="Times New Roman" pitchFamily="18" charset="0"/>
                <a:cs typeface="Times New Roman" pitchFamily="18" charset="0"/>
              </a:rPr>
              <a:t>Tababet </a:t>
            </a:r>
            <a:r>
              <a:rPr lang="tr-TR" sz="2400" dirty="0">
                <a:latin typeface="Times New Roman" pitchFamily="18" charset="0"/>
                <a:cs typeface="Times New Roman" pitchFamily="18" charset="0"/>
              </a:rPr>
              <a:t>ve </a:t>
            </a:r>
            <a:r>
              <a:rPr lang="tr-TR" sz="2400" dirty="0" err="1">
                <a:latin typeface="Times New Roman" pitchFamily="18" charset="0"/>
                <a:cs typeface="Times New Roman" pitchFamily="18" charset="0"/>
              </a:rPr>
              <a:t>Şuabatı</a:t>
            </a:r>
            <a:r>
              <a:rPr lang="tr-TR" sz="2400" dirty="0">
                <a:latin typeface="Times New Roman" pitchFamily="18" charset="0"/>
                <a:cs typeface="Times New Roman" pitchFamily="18" charset="0"/>
              </a:rPr>
              <a:t> Sanatlarının Tarzı İcrasında Dair Kanun’ a göre sağlık mesleği mensubu olup, tıbbi müdahalelerde bulunabilecek kimseler Resmi Gazete Tarihi: 22.05.2014 Resmi Gazete Sayısı: </a:t>
            </a:r>
            <a:r>
              <a:rPr lang="tr-TR" sz="2400" dirty="0" smtClean="0">
                <a:latin typeface="Times New Roman" pitchFamily="18" charset="0"/>
                <a:cs typeface="Times New Roman" pitchFamily="18" charset="0"/>
              </a:rPr>
              <a:t>Sağlık Meslek Mensupları ile Sağlık Hizmetlerinde çalışan diğer meslek mensuplarının iş ve görev tanımlarına dair yönetmelikte tanımlanmıştır. </a:t>
            </a:r>
            <a:endParaRPr lang="tr-TR" sz="2400" dirty="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Ancak </a:t>
            </a:r>
            <a:r>
              <a:rPr lang="tr-TR" sz="2400" dirty="0">
                <a:latin typeface="Times New Roman" pitchFamily="18" charset="0"/>
                <a:cs typeface="Times New Roman" pitchFamily="18" charset="0"/>
              </a:rPr>
              <a:t>T</a:t>
            </a:r>
            <a:r>
              <a:rPr lang="tr-TR" sz="2400" dirty="0" smtClean="0">
                <a:latin typeface="Times New Roman" pitchFamily="18" charset="0"/>
                <a:cs typeface="Times New Roman" pitchFamily="18" charset="0"/>
              </a:rPr>
              <a:t>abipler </a:t>
            </a:r>
            <a:r>
              <a:rPr lang="tr-TR" sz="2400" dirty="0">
                <a:latin typeface="Times New Roman" pitchFamily="18" charset="0"/>
                <a:cs typeface="Times New Roman" pitchFamily="18" charset="0"/>
              </a:rPr>
              <a:t>ve </a:t>
            </a:r>
            <a:r>
              <a:rPr lang="tr-TR" sz="2400" dirty="0" smtClean="0">
                <a:latin typeface="Times New Roman" pitchFamily="18" charset="0"/>
                <a:cs typeface="Times New Roman" pitchFamily="18" charset="0"/>
              </a:rPr>
              <a:t>Diş </a:t>
            </a:r>
            <a:r>
              <a:rPr lang="tr-TR" sz="2400" dirty="0">
                <a:latin typeface="Times New Roman" pitchFamily="18" charset="0"/>
                <a:cs typeface="Times New Roman" pitchFamily="18" charset="0"/>
              </a:rPr>
              <a:t>T</a:t>
            </a:r>
            <a:r>
              <a:rPr lang="tr-TR" sz="2400" dirty="0" smtClean="0">
                <a:latin typeface="Times New Roman" pitchFamily="18" charset="0"/>
                <a:cs typeface="Times New Roman" pitchFamily="18" charset="0"/>
              </a:rPr>
              <a:t>abipleri </a:t>
            </a:r>
            <a:r>
              <a:rPr lang="tr-TR" sz="2400" dirty="0">
                <a:latin typeface="Times New Roman" pitchFamily="18" charset="0"/>
                <a:cs typeface="Times New Roman" pitchFamily="18" charset="0"/>
              </a:rPr>
              <a:t>dışındaki sağlık meslek mensupları hastalıklarla ilgili doğrudan teşhiste bulunarak tedavi planlayamaz ve reçete  yazmaz.</a:t>
            </a:r>
          </a:p>
          <a:p>
            <a:pPr marL="0" indent="0">
              <a:buNone/>
            </a:pP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195499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Tıbbi Müdahalenin Sağlık Personeli Tarafından Yapılması</a:t>
            </a:r>
            <a:endParaRPr lang="tr-TR" dirty="0"/>
          </a:p>
        </p:txBody>
      </p:sp>
      <p:sp>
        <p:nvSpPr>
          <p:cNvPr id="3" name="İçerik Yer Tutucusu 2"/>
          <p:cNvSpPr>
            <a:spLocks noGrp="1"/>
          </p:cNvSpPr>
          <p:nvPr>
            <p:ph idx="1"/>
          </p:nvPr>
        </p:nvSpPr>
        <p:spPr>
          <a:xfrm>
            <a:off x="1991544" y="2133600"/>
            <a:ext cx="7848872" cy="3777622"/>
          </a:xfrm>
        </p:spPr>
        <p:txBody>
          <a:bodyPr>
            <a:normAutofit fontScale="92500" lnSpcReduction="20000"/>
          </a:bodyPr>
          <a:lstStyle/>
          <a:p>
            <a:pPr algn="just"/>
            <a:r>
              <a:rPr lang="tr-TR" sz="2400" dirty="0">
                <a:latin typeface="Times New Roman" panose="02020603050405020304" pitchFamily="18" charset="0"/>
                <a:cs typeface="Times New Roman" panose="02020603050405020304" pitchFamily="18" charset="0"/>
              </a:rPr>
              <a:t>Tıbbi müdahale esas itibariyle </a:t>
            </a:r>
            <a:r>
              <a:rPr lang="tr-TR" sz="2400" dirty="0" smtClean="0">
                <a:solidFill>
                  <a:srgbClr val="FF0000"/>
                </a:solidFill>
                <a:latin typeface="Times New Roman" panose="02020603050405020304" pitchFamily="18" charset="0"/>
                <a:cs typeface="Times New Roman" panose="02020603050405020304" pitchFamily="18" charset="0"/>
              </a:rPr>
              <a:t>HEKİM</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tarafından </a:t>
            </a:r>
            <a:r>
              <a:rPr lang="tr-TR" sz="2400" dirty="0" smtClean="0">
                <a:latin typeface="Times New Roman" panose="02020603050405020304" pitchFamily="18" charset="0"/>
                <a:cs typeface="Times New Roman" panose="02020603050405020304" pitchFamily="18" charset="0"/>
              </a:rPr>
              <a:t>yapılır. Tababet </a:t>
            </a:r>
            <a:r>
              <a:rPr lang="tr-TR" sz="2400" dirty="0">
                <a:latin typeface="Times New Roman" panose="02020603050405020304" pitchFamily="18" charset="0"/>
                <a:cs typeface="Times New Roman" panose="02020603050405020304" pitchFamily="18" charset="0"/>
              </a:rPr>
              <a:t>ve </a:t>
            </a:r>
            <a:r>
              <a:rPr lang="tr-TR" sz="2400" dirty="0" err="1">
                <a:latin typeface="Times New Roman" panose="02020603050405020304" pitchFamily="18" charset="0"/>
                <a:cs typeface="Times New Roman" panose="02020603050405020304" pitchFamily="18" charset="0"/>
              </a:rPr>
              <a:t>Şuabatı</a:t>
            </a:r>
            <a:r>
              <a:rPr lang="tr-TR" sz="2400" dirty="0">
                <a:latin typeface="Times New Roman" panose="02020603050405020304" pitchFamily="18" charset="0"/>
                <a:cs typeface="Times New Roman" panose="02020603050405020304" pitchFamily="18" charset="0"/>
              </a:rPr>
              <a:t> Sanatlarının Tarzı İcrasında Dair Kanun’ un 1. maddesine göre; “Türkiye Cumhuriyeti dahilinde tababet icra ve herhangi surette olursa olsun hasta tedavi edebilmek için </a:t>
            </a:r>
            <a:r>
              <a:rPr lang="tr-TR" sz="2400" dirty="0" smtClean="0">
                <a:latin typeface="Times New Roman" panose="02020603050405020304" pitchFamily="18" charset="0"/>
                <a:cs typeface="Times New Roman" panose="02020603050405020304" pitchFamily="18" charset="0"/>
              </a:rPr>
              <a:t>Tıp </a:t>
            </a:r>
            <a:r>
              <a:rPr lang="tr-TR" sz="2400" dirty="0">
                <a:latin typeface="Times New Roman" panose="02020603050405020304" pitchFamily="18" charset="0"/>
                <a:cs typeface="Times New Roman" panose="02020603050405020304" pitchFamily="18" charset="0"/>
              </a:rPr>
              <a:t>F</a:t>
            </a:r>
            <a:r>
              <a:rPr lang="tr-TR" sz="2400" dirty="0" smtClean="0">
                <a:latin typeface="Times New Roman" panose="02020603050405020304" pitchFamily="18" charset="0"/>
                <a:cs typeface="Times New Roman" panose="02020603050405020304" pitchFamily="18" charset="0"/>
              </a:rPr>
              <a:t>akültesinden </a:t>
            </a:r>
            <a:r>
              <a:rPr lang="tr-TR" sz="2400" dirty="0">
                <a:latin typeface="Times New Roman" panose="02020603050405020304" pitchFamily="18" charset="0"/>
                <a:cs typeface="Times New Roman" panose="02020603050405020304" pitchFamily="18" charset="0"/>
              </a:rPr>
              <a:t>diploma sahibi olmak </a:t>
            </a:r>
            <a:r>
              <a:rPr lang="tr-TR" sz="2400" dirty="0" smtClean="0">
                <a:latin typeface="Times New Roman" panose="02020603050405020304" pitchFamily="18" charset="0"/>
                <a:cs typeface="Times New Roman" panose="02020603050405020304" pitchFamily="18" charset="0"/>
              </a:rPr>
              <a:t>şarttır</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“Ayrıca mecburi hizmet yükümlülerinin mecburi hizmetini yapmış olması ve diplomanın sağlık Bakanlığı tarafından onaylanması gerekir.</a:t>
            </a:r>
            <a:endParaRPr lang="tr-TR" sz="2400" dirty="0">
              <a:latin typeface="Times New Roman" panose="02020603050405020304" pitchFamily="18" charset="0"/>
              <a:cs typeface="Times New Roman" panose="02020603050405020304" pitchFamily="18" charset="0"/>
            </a:endParaRPr>
          </a:p>
          <a:p>
            <a:pPr algn="just"/>
            <a:r>
              <a:rPr lang="tr-TR" sz="2400" dirty="0" err="1" smtClean="0">
                <a:latin typeface="Times New Roman" panose="02020603050405020304" pitchFamily="18" charset="0"/>
                <a:cs typeface="Times New Roman" panose="02020603050405020304" pitchFamily="18" charset="0"/>
              </a:rPr>
              <a:t>İntörn</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hekimler, henüz diploma almadıkları için hekim sayılmazlar. Bu durumda özel hukuk bakımından sorumlulukları yardımcı şahıs sorumluluğuna göre belirlenecektir. Ceza hukuku bakımından ise ancak ilgili hekimin gözetimi  altında yapacakları tıbbi müdahalelerden sorumlu  tutulmayacaktır.</a:t>
            </a:r>
          </a:p>
          <a:p>
            <a:pPr algn="just"/>
            <a:endParaRPr lang="tr-TR" sz="2400" dirty="0">
              <a:latin typeface="Times New Roman" panose="02020603050405020304" pitchFamily="18" charset="0"/>
              <a:cs typeface="Times New Roman" panose="02020603050405020304" pitchFamily="18" charset="0"/>
            </a:endParaRPr>
          </a:p>
          <a:p>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4432" y="2276872"/>
            <a:ext cx="1944216" cy="2005571"/>
          </a:xfrm>
          <a:prstGeom prst="rect">
            <a:avLst/>
          </a:prstGeom>
        </p:spPr>
      </p:pic>
    </p:spTree>
    <p:extLst>
      <p:ext uri="{BB962C8B-B14F-4D97-AF65-F5344CB8AC3E}">
        <p14:creationId xmlns:p14="http://schemas.microsoft.com/office/powerpoint/2010/main" val="1392985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2664</TotalTime>
  <Words>1958</Words>
  <Application>Microsoft Office PowerPoint</Application>
  <PresentationFormat>Özel</PresentationFormat>
  <Paragraphs>170</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Duman</vt:lpstr>
      <vt:lpstr>TIBBİ MÜDAHALELERİN HUKUKA UYGUNLUĞU</vt:lpstr>
      <vt:lpstr>A.B.D.’de Branş Tıbbi Malpraktis Oranları</vt:lpstr>
      <vt:lpstr>PowerPoint Sunusu</vt:lpstr>
      <vt:lpstr>TIPTA UZMANLIK SINAVINDA İLK 100</vt:lpstr>
      <vt:lpstr>TIBBİ MALPRAKTİS STRESS SENDROMU</vt:lpstr>
      <vt:lpstr>DEFANSİF TIP</vt:lpstr>
      <vt:lpstr>Tıbbi Müdahalenin Hukuka Uygunluğu</vt:lpstr>
      <vt:lpstr>Tıbbi Müdahalenin Sağlık Personeli Tarafından Yapılması </vt:lpstr>
      <vt:lpstr>Tıbbi Müdahalenin Sağlık Personeli Tarafından Yapılması</vt:lpstr>
      <vt:lpstr>Tıbbi Müdahalenin Sağlık Personeli Tarafından Yapılması</vt:lpstr>
      <vt:lpstr>Tıbbi Müdahalenin Sağlık Personeli Tarafından Yapılması</vt:lpstr>
      <vt:lpstr>Tıbbi Müdahalenin Sağlık Personeli Tarafından Yapılması</vt:lpstr>
      <vt:lpstr>Tıbbi Müdahalenin Sağlık Personeli Tarafından Yapılması</vt:lpstr>
      <vt:lpstr>Aydınlatma ve Rıza </vt:lpstr>
      <vt:lpstr>Aydınlatma ve Rıza</vt:lpstr>
      <vt:lpstr>Aydınlatma ve Rıza</vt:lpstr>
      <vt:lpstr>Aydınlatma ve Rıza</vt:lpstr>
      <vt:lpstr>Aydınlatılacak Kişi </vt:lpstr>
      <vt:lpstr>Aydınlatılacak Kişi</vt:lpstr>
      <vt:lpstr>Aydınlatacak Kişi</vt:lpstr>
      <vt:lpstr>Aydınlatma Zamanı </vt:lpstr>
      <vt:lpstr>Aydınlatma Şekli </vt:lpstr>
      <vt:lpstr>Aydınlatma Şekli</vt:lpstr>
      <vt:lpstr>Hukuka Aykırı Aydınlatma Sonuçları </vt:lpstr>
      <vt:lpstr>Endikasyon</vt:lpstr>
      <vt:lpstr>Farazi Onam</vt:lpstr>
      <vt:lpstr>Müdahalenin Modern Tıp Kurallarına Uygun Olarak Yapılmış Olması</vt:lpstr>
      <vt:lpstr>Müdahalenin Modern Tıp Kurallarına Uygun Olarak Yapılmış Olması</vt:lpstr>
      <vt:lpstr>Komplikasyon Nedir</vt:lpstr>
      <vt:lpstr>Tıbbi Malpraktis</vt:lpstr>
      <vt:lpstr>Tıbbi Özen Yükümlülüğü</vt:lpstr>
      <vt:lpstr>Yargıtaya Başvurulan Vakalar</vt:lpstr>
    </vt:vector>
  </TitlesOfParts>
  <Company>Sakarya Üniversitesi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TIBBİ MÜDAHALENİN HUKUKA UYGUNLUĞU</dc:title>
  <dc:creator>fatma ayparçası</dc:creator>
  <cp:lastModifiedBy>DOKTOR7</cp:lastModifiedBy>
  <cp:revision>72</cp:revision>
  <dcterms:created xsi:type="dcterms:W3CDTF">2016-03-31T06:37:08Z</dcterms:created>
  <dcterms:modified xsi:type="dcterms:W3CDTF">2019-04-19T18:45:46Z</dcterms:modified>
</cp:coreProperties>
</file>